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9" r:id="rId3"/>
    <p:sldId id="257" r:id="rId4"/>
    <p:sldId id="258" r:id="rId5"/>
    <p:sldId id="259" r:id="rId6"/>
    <p:sldId id="260" r:id="rId7"/>
    <p:sldId id="261" r:id="rId8"/>
    <p:sldId id="262" r:id="rId9"/>
    <p:sldId id="263" r:id="rId10"/>
    <p:sldId id="264" r:id="rId11"/>
    <p:sldId id="265" r:id="rId12"/>
    <p:sldId id="266" r:id="rId13"/>
    <p:sldId id="290" r:id="rId14"/>
    <p:sldId id="267" r:id="rId15"/>
    <p:sldId id="291" r:id="rId16"/>
    <p:sldId id="268" r:id="rId17"/>
    <p:sldId id="269" r:id="rId18"/>
    <p:sldId id="279" r:id="rId19"/>
    <p:sldId id="292" r:id="rId20"/>
    <p:sldId id="275" r:id="rId21"/>
    <p:sldId id="276" r:id="rId22"/>
    <p:sldId id="277" r:id="rId23"/>
    <p:sldId id="293" r:id="rId24"/>
    <p:sldId id="270" r:id="rId25"/>
    <p:sldId id="271" r:id="rId26"/>
    <p:sldId id="272" r:id="rId27"/>
    <p:sldId id="273" r:id="rId28"/>
    <p:sldId id="294" r:id="rId29"/>
    <p:sldId id="274" r:id="rId30"/>
    <p:sldId id="280" r:id="rId31"/>
    <p:sldId id="283" r:id="rId32"/>
    <p:sldId id="284" r:id="rId33"/>
    <p:sldId id="296" r:id="rId34"/>
    <p:sldId id="285" r:id="rId35"/>
    <p:sldId id="286" r:id="rId36"/>
    <p:sldId id="287" r:id="rId37"/>
    <p:sldId id="295" r:id="rId38"/>
    <p:sldId id="288"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1D8BD707-D9CF-40AE-B4C6-C98DA3205C09}" type="datetimeFigureOut">
              <a:rPr lang="en-US" smtClean="0"/>
              <a:pPr/>
              <a:t>6/9/2020</a:t>
            </a:fld>
            <a:endParaRPr lang="en-US"/>
          </a:p>
        </p:txBody>
      </p:sp>
      <p:sp>
        <p:nvSpPr>
          <p:cNvPr id="17" name="Slide Number Placeholder 16"/>
          <p:cNvSpPr>
            <a:spLocks noGrp="1"/>
          </p:cNvSpPr>
          <p:nvPr>
            <p:ph type="sldNum" sz="quarter" idx="11"/>
          </p:nvPr>
        </p:nvSpPr>
        <p:spPr/>
        <p:txBody>
          <a:bodyPr/>
          <a:lstStyle/>
          <a:p>
            <a:fld id="{B6F15528-21DE-4FAA-801E-634DDDAF4B2B}" type="slidenum">
              <a:rPr lang="en-US" smtClean="0"/>
              <a:pPr/>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1D8BD707-D9CF-40AE-B4C6-C98DA3205C09}" type="datetimeFigureOut">
              <a:rPr lang="en-US" smtClean="0"/>
              <a:pPr/>
              <a:t>6/9/2020</a:t>
            </a:fld>
            <a:endParaRPr lang="en-US"/>
          </a:p>
        </p:txBody>
      </p:sp>
      <p:sp>
        <p:nvSpPr>
          <p:cNvPr id="12" name="Slide Number Placeholder 11"/>
          <p:cNvSpPr>
            <a:spLocks noGrp="1"/>
          </p:cNvSpPr>
          <p:nvPr>
            <p:ph type="sldNum" sz="quarter" idx="15"/>
          </p:nvPr>
        </p:nvSpPr>
        <p:spPr/>
        <p:txBody>
          <a:bodyPr/>
          <a:lstStyle/>
          <a:p>
            <a:fld id="{B6F15528-21DE-4FAA-801E-634DDDAF4B2B}" type="slidenum">
              <a:rPr lang="en-US" smtClean="0"/>
              <a:pPr/>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1D8BD707-D9CF-40AE-B4C6-C98DA3205C09}" type="datetimeFigureOut">
              <a:rPr lang="en-US" smtClean="0"/>
              <a:pPr/>
              <a:t>6/9/2020</a:t>
            </a:fld>
            <a:endParaRPr lang="en-US"/>
          </a:p>
        </p:txBody>
      </p:sp>
      <p:sp>
        <p:nvSpPr>
          <p:cNvPr id="14" name="Slide Number Placeholder 13"/>
          <p:cNvSpPr>
            <a:spLocks noGrp="1"/>
          </p:cNvSpPr>
          <p:nvPr>
            <p:ph type="sldNum" sz="quarter" idx="11"/>
          </p:nvPr>
        </p:nvSpPr>
        <p:spPr/>
        <p:txBody>
          <a:bodyPr/>
          <a:lstStyle/>
          <a:p>
            <a:fld id="{B6F15528-21DE-4FAA-801E-634DDDAF4B2B}"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1D8BD707-D9CF-40AE-B4C6-C98DA3205C09}" type="datetimeFigureOut">
              <a:rPr lang="en-US" smtClean="0"/>
              <a:pPr/>
              <a:t>6/9/2020</a:t>
            </a:fld>
            <a:endParaRPr lang="en-US"/>
          </a:p>
        </p:txBody>
      </p:sp>
      <p:sp>
        <p:nvSpPr>
          <p:cNvPr id="12" name="Slide Number Placeholder 11"/>
          <p:cNvSpPr>
            <a:spLocks noGrp="1"/>
          </p:cNvSpPr>
          <p:nvPr>
            <p:ph type="sldNum" sz="quarter" idx="16"/>
          </p:nvPr>
        </p:nvSpPr>
        <p:spPr/>
        <p:txBody>
          <a:bodyPr/>
          <a:lstStyle/>
          <a:p>
            <a:fld id="{B6F15528-21DE-4FAA-801E-634DDDAF4B2B}" type="slidenum">
              <a:rPr lang="en-US" smtClean="0"/>
              <a:pPr/>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1D8BD707-D9CF-40AE-B4C6-C98DA3205C09}" type="datetimeFigureOut">
              <a:rPr lang="en-US" smtClean="0"/>
              <a:pPr/>
              <a:t>6/9/2020</a:t>
            </a:fld>
            <a:endParaRPr lang="en-US"/>
          </a:p>
        </p:txBody>
      </p:sp>
      <p:sp>
        <p:nvSpPr>
          <p:cNvPr id="12" name="Slide Number Placeholder 11"/>
          <p:cNvSpPr>
            <a:spLocks noGrp="1"/>
          </p:cNvSpPr>
          <p:nvPr>
            <p:ph type="sldNum" sz="quarter" idx="17"/>
          </p:nvPr>
        </p:nvSpPr>
        <p:spPr/>
        <p:txBody>
          <a:bodyPr/>
          <a:lstStyle/>
          <a:p>
            <a:fld id="{B6F15528-21DE-4FAA-801E-634DDDAF4B2B}" type="slidenum">
              <a:rPr lang="en-US" smtClean="0"/>
              <a:pPr/>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1D8BD707-D9CF-40AE-B4C6-C98DA3205C09}" type="datetimeFigureOut">
              <a:rPr lang="en-US" smtClean="0"/>
              <a:pPr/>
              <a:t>6/9/2020</a:t>
            </a:fld>
            <a:endParaRPr lang="en-US"/>
          </a:p>
        </p:txBody>
      </p:sp>
      <p:sp>
        <p:nvSpPr>
          <p:cNvPr id="16" name="Slide Number Placeholder 15"/>
          <p:cNvSpPr>
            <a:spLocks noGrp="1"/>
          </p:cNvSpPr>
          <p:nvPr>
            <p:ph type="sldNum" sz="quarter" idx="11"/>
          </p:nvPr>
        </p:nvSpPr>
        <p:spPr/>
        <p:txBody>
          <a:bodyPr/>
          <a:lstStyle/>
          <a:p>
            <a:fld id="{B6F15528-21DE-4FAA-801E-634DDDAF4B2B}"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1D8BD707-D9CF-40AE-B4C6-C98DA3205C09}" type="datetimeFigureOut">
              <a:rPr lang="en-US" smtClean="0"/>
              <a:pPr/>
              <a:t>6/9/2020</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1D8BD707-D9CF-40AE-B4C6-C98DA3205C09}" type="datetimeFigureOut">
              <a:rPr lang="en-US" smtClean="0"/>
              <a:pPr/>
              <a:t>6/9/2020</a:t>
            </a:fld>
            <a:endParaRPr lang="en-US"/>
          </a:p>
        </p:txBody>
      </p:sp>
      <p:sp>
        <p:nvSpPr>
          <p:cNvPr id="19" name="Slide Number Placeholder 18"/>
          <p:cNvSpPr>
            <a:spLocks noGrp="1"/>
          </p:cNvSpPr>
          <p:nvPr>
            <p:ph type="sldNum" sz="quarter" idx="16"/>
          </p:nvPr>
        </p:nvSpPr>
        <p:spPr/>
        <p:txBody>
          <a:bodyPr/>
          <a:lstStyle/>
          <a:p>
            <a:fld id="{B6F15528-21DE-4FAA-801E-634DDDAF4B2B}" type="slidenum">
              <a:rPr lang="en-US" smtClean="0"/>
              <a:pPr/>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1D8BD707-D9CF-40AE-B4C6-C98DA3205C09}" type="datetimeFigureOut">
              <a:rPr lang="en-US" smtClean="0"/>
              <a:pPr/>
              <a:t>6/9/2020</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B6F15528-21DE-4FAA-801E-634DDDAF4B2B}" type="slidenum">
              <a:rPr lang="en-US" smtClean="0"/>
              <a:pPr/>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1D8BD707-D9CF-40AE-B4C6-C98DA3205C09}" type="datetimeFigureOut">
              <a:rPr lang="en-US" smtClean="0"/>
              <a:pPr/>
              <a:t>6/9/2020</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B6F15528-21DE-4FAA-801E-634DDDAF4B2B}" type="slidenum">
              <a:rPr lang="en-US" smtClean="0"/>
              <a:pPr/>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IN" sz="2000" dirty="0" smtClean="0">
                <a:solidFill>
                  <a:srgbClr val="FF0000"/>
                </a:solidFill>
              </a:rPr>
              <a:t>Dr S </a:t>
            </a:r>
            <a:r>
              <a:rPr lang="en-IN" sz="2000" dirty="0">
                <a:solidFill>
                  <a:srgbClr val="FF0000"/>
                </a:solidFill>
              </a:rPr>
              <a:t>J</a:t>
            </a:r>
            <a:r>
              <a:rPr lang="en-IN" sz="2000" dirty="0" smtClean="0">
                <a:solidFill>
                  <a:srgbClr val="FF0000"/>
                </a:solidFill>
              </a:rPr>
              <a:t>aya Sandeep</a:t>
            </a:r>
            <a:endParaRPr lang="en-IN" sz="2000" dirty="0">
              <a:solidFill>
                <a:srgbClr val="FF0000"/>
              </a:solidFill>
            </a:endParaRPr>
          </a:p>
        </p:txBody>
      </p:sp>
      <p:sp>
        <p:nvSpPr>
          <p:cNvPr id="2" name="Title 1"/>
          <p:cNvSpPr>
            <a:spLocks noGrp="1"/>
          </p:cNvSpPr>
          <p:nvPr>
            <p:ph type="title"/>
          </p:nvPr>
        </p:nvSpPr>
        <p:spPr/>
        <p:txBody>
          <a:bodyPr>
            <a:normAutofit/>
          </a:bodyPr>
          <a:lstStyle/>
          <a:p>
            <a:r>
              <a:rPr lang="en-IN" sz="2000" dirty="0" smtClean="0">
                <a:solidFill>
                  <a:srgbClr val="00B050"/>
                </a:solidFill>
              </a:rPr>
              <a:t>Chronic Specific Rhinitis</a:t>
            </a:r>
            <a:endParaRPr lang="en-IN" sz="2000" dirty="0">
              <a:solidFill>
                <a:srgbClr val="00B050"/>
              </a:solidFill>
            </a:endParaRPr>
          </a:p>
        </p:txBody>
      </p:sp>
    </p:spTree>
    <p:extLst>
      <p:ext uri="{BB962C8B-B14F-4D97-AF65-F5344CB8AC3E}">
        <p14:creationId xmlns:p14="http://schemas.microsoft.com/office/powerpoint/2010/main" val="3467497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400" dirty="0" smtClean="0"/>
              <a:t>Leprosy </a:t>
            </a:r>
            <a:r>
              <a:rPr lang="en-US" sz="2400" dirty="0"/>
              <a:t>of nose is a granulomatous lesion of nose, </a:t>
            </a:r>
            <a:r>
              <a:rPr lang="en-US" sz="2400" dirty="0" smtClean="0"/>
              <a:t>which affects </a:t>
            </a:r>
            <a:r>
              <a:rPr lang="en-US" sz="2400" dirty="0"/>
              <a:t>mucous membrane, skin and peripheral nerves. It </a:t>
            </a:r>
            <a:r>
              <a:rPr lang="en-US" sz="2400" dirty="0" smtClean="0"/>
              <a:t>is caused </a:t>
            </a:r>
            <a:r>
              <a:rPr lang="en-US" sz="2400" dirty="0"/>
              <a:t>by bacillus </a:t>
            </a:r>
            <a:r>
              <a:rPr lang="en-US" sz="2400" i="1" dirty="0"/>
              <a:t>Mycobacterium leprae</a:t>
            </a:r>
            <a:r>
              <a:rPr lang="en-US" sz="2400" dirty="0"/>
              <a:t>. </a:t>
            </a:r>
            <a:endParaRPr lang="en-US" sz="2400" dirty="0" smtClean="0"/>
          </a:p>
          <a:p>
            <a:endParaRPr lang="en-US" sz="2400" dirty="0"/>
          </a:p>
          <a:p>
            <a:r>
              <a:rPr lang="en-US" sz="2400" dirty="0" smtClean="0"/>
              <a:t>It </a:t>
            </a:r>
            <a:r>
              <a:rPr lang="en-US" sz="2400" dirty="0"/>
              <a:t>is treated </a:t>
            </a:r>
            <a:r>
              <a:rPr lang="en-US" sz="2400" dirty="0" smtClean="0"/>
              <a:t>with </a:t>
            </a:r>
            <a:r>
              <a:rPr lang="en-IN" sz="2400" dirty="0" smtClean="0"/>
              <a:t>dapsone</a:t>
            </a:r>
            <a:r>
              <a:rPr lang="en-IN" sz="2400" dirty="0"/>
              <a:t>.</a:t>
            </a:r>
          </a:p>
        </p:txBody>
      </p:sp>
      <p:sp>
        <p:nvSpPr>
          <p:cNvPr id="3" name="Title 2"/>
          <p:cNvSpPr>
            <a:spLocks noGrp="1"/>
          </p:cNvSpPr>
          <p:nvPr>
            <p:ph type="title"/>
          </p:nvPr>
        </p:nvSpPr>
        <p:spPr/>
        <p:txBody>
          <a:bodyPr>
            <a:normAutofit/>
          </a:bodyPr>
          <a:lstStyle/>
          <a:p>
            <a:r>
              <a:rPr lang="en-IN" sz="2400" dirty="0">
                <a:solidFill>
                  <a:srgbClr val="0070C0"/>
                </a:solidFill>
              </a:rPr>
              <a:t>Leprosy of </a:t>
            </a:r>
            <a:r>
              <a:rPr lang="en-IN" sz="2400" dirty="0" smtClean="0">
                <a:solidFill>
                  <a:srgbClr val="0070C0"/>
                </a:solidFill>
              </a:rPr>
              <a:t>Nose</a:t>
            </a:r>
            <a:endParaRPr lang="en-IN" sz="2400" dirty="0">
              <a:solidFill>
                <a:srgbClr val="0070C0"/>
              </a:solidFill>
            </a:endParaRPr>
          </a:p>
        </p:txBody>
      </p:sp>
    </p:spTree>
    <p:extLst>
      <p:ext uri="{BB962C8B-B14F-4D97-AF65-F5344CB8AC3E}">
        <p14:creationId xmlns:p14="http://schemas.microsoft.com/office/powerpoint/2010/main" val="1813803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020824"/>
            <a:ext cx="8229600" cy="4456176"/>
          </a:xfrm>
        </p:spPr>
        <p:txBody>
          <a:bodyPr>
            <a:normAutofit/>
          </a:bodyPr>
          <a:lstStyle/>
          <a:p>
            <a:r>
              <a:rPr lang="en-US" sz="2400" dirty="0"/>
              <a:t>Friedmann (1966) described this condition as a granulomatous</a:t>
            </a:r>
          </a:p>
          <a:p>
            <a:r>
              <a:rPr lang="en-US" sz="2400" dirty="0"/>
              <a:t>disorder of the nose extending to </a:t>
            </a:r>
            <a:r>
              <a:rPr lang="en-US" sz="2400" dirty="0" smtClean="0"/>
              <a:t>nasopharynx </a:t>
            </a:r>
            <a:r>
              <a:rPr lang="en-IN" sz="2400" dirty="0" smtClean="0"/>
              <a:t>and </a:t>
            </a:r>
            <a:r>
              <a:rPr lang="en-IN" sz="2400" dirty="0"/>
              <a:t>oropharynx</a:t>
            </a:r>
          </a:p>
          <a:p>
            <a:endParaRPr lang="en-US" sz="2400" dirty="0" smtClean="0"/>
          </a:p>
          <a:p>
            <a:r>
              <a:rPr lang="en-US" sz="2400" dirty="0" smtClean="0"/>
              <a:t>It </a:t>
            </a:r>
            <a:r>
              <a:rPr lang="en-US" sz="2400" dirty="0"/>
              <a:t>is seen mostly in poor socioeconomic </a:t>
            </a:r>
            <a:r>
              <a:rPr lang="en-US" sz="2400" dirty="0" smtClean="0"/>
              <a:t>conditions</a:t>
            </a:r>
          </a:p>
          <a:p>
            <a:endParaRPr lang="en-US" sz="2400" dirty="0"/>
          </a:p>
          <a:p>
            <a:r>
              <a:rPr lang="en-IN" sz="2800" i="1" dirty="0" smtClean="0">
                <a:solidFill>
                  <a:srgbClr val="FFFF00"/>
                </a:solidFill>
              </a:rPr>
              <a:t>Pathology</a:t>
            </a:r>
          </a:p>
          <a:p>
            <a:endParaRPr lang="en-IN" sz="2400" i="1" dirty="0"/>
          </a:p>
          <a:p>
            <a:r>
              <a:rPr lang="en-US" sz="2400" dirty="0"/>
              <a:t>The disease is caused by </a:t>
            </a:r>
            <a:r>
              <a:rPr lang="en-US" sz="2400" i="1" dirty="0"/>
              <a:t>Klebsiella rhinoscleromatis </a:t>
            </a:r>
            <a:r>
              <a:rPr lang="en-US" sz="2400" dirty="0"/>
              <a:t>(</a:t>
            </a:r>
            <a:r>
              <a:rPr lang="en-US" sz="2400" dirty="0" smtClean="0"/>
              <a:t>Frisch bacillus</a:t>
            </a:r>
            <a:r>
              <a:rPr lang="en-US" sz="2400" dirty="0"/>
              <a:t>). It mainly affects nose, nasopharynx, </a:t>
            </a:r>
            <a:r>
              <a:rPr lang="en-US" sz="2400" dirty="0" smtClean="0"/>
              <a:t>oropharynx, </a:t>
            </a:r>
            <a:r>
              <a:rPr lang="en-IN" sz="2400" dirty="0" smtClean="0"/>
              <a:t>larynx</a:t>
            </a:r>
            <a:r>
              <a:rPr lang="en-IN" sz="2400" dirty="0"/>
              <a:t>, trachea and bronchii.</a:t>
            </a:r>
          </a:p>
        </p:txBody>
      </p:sp>
      <p:sp>
        <p:nvSpPr>
          <p:cNvPr id="3" name="Title 2"/>
          <p:cNvSpPr>
            <a:spLocks noGrp="1"/>
          </p:cNvSpPr>
          <p:nvPr>
            <p:ph type="title"/>
          </p:nvPr>
        </p:nvSpPr>
        <p:spPr/>
        <p:txBody>
          <a:bodyPr>
            <a:normAutofit/>
          </a:bodyPr>
          <a:lstStyle/>
          <a:p>
            <a:r>
              <a:rPr lang="en-IN" sz="2400" dirty="0">
                <a:solidFill>
                  <a:srgbClr val="0070C0"/>
                </a:solidFill>
              </a:rPr>
              <a:t>Rhinoscleroma</a:t>
            </a:r>
          </a:p>
        </p:txBody>
      </p:sp>
    </p:spTree>
    <p:extLst>
      <p:ext uri="{BB962C8B-B14F-4D97-AF65-F5344CB8AC3E}">
        <p14:creationId xmlns:p14="http://schemas.microsoft.com/office/powerpoint/2010/main" val="3857797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IN" sz="2400" dirty="0"/>
              <a:t>Histological appearance </a:t>
            </a:r>
            <a:r>
              <a:rPr lang="en-IN" sz="2400" dirty="0" smtClean="0"/>
              <a:t>of </a:t>
            </a:r>
            <a:r>
              <a:rPr lang="en-US" sz="2400" dirty="0" smtClean="0"/>
              <a:t>the </a:t>
            </a:r>
            <a:r>
              <a:rPr lang="en-US" sz="2400" dirty="0"/>
              <a:t>biopsy material shows plasma cells, lymphocytes </a:t>
            </a:r>
            <a:r>
              <a:rPr lang="en-US" sz="2400" dirty="0" smtClean="0"/>
              <a:t>and eosinophils</a:t>
            </a:r>
            <a:r>
              <a:rPr lang="en-US" sz="2400" dirty="0"/>
              <a:t>. Mikulicz cells or foam </a:t>
            </a:r>
            <a:r>
              <a:rPr lang="en-US" sz="2400" dirty="0" smtClean="0"/>
              <a:t>cells and </a:t>
            </a:r>
            <a:r>
              <a:rPr lang="en-US" sz="2400" dirty="0"/>
              <a:t>Russell </a:t>
            </a:r>
            <a:r>
              <a:rPr lang="en-US" sz="2400" dirty="0" smtClean="0"/>
              <a:t>bodies </a:t>
            </a:r>
            <a:r>
              <a:rPr lang="en-IN" sz="2400" dirty="0" smtClean="0"/>
              <a:t>are </a:t>
            </a:r>
            <a:r>
              <a:rPr lang="en-IN" sz="2400" dirty="0"/>
              <a:t>the characteristic features.</a:t>
            </a:r>
          </a:p>
          <a:p>
            <a:endParaRPr lang="en-US" sz="2400" dirty="0" smtClean="0"/>
          </a:p>
          <a:p>
            <a:r>
              <a:rPr lang="en-US" sz="2400" dirty="0" smtClean="0"/>
              <a:t>Plasma </a:t>
            </a:r>
            <a:r>
              <a:rPr lang="en-US" sz="2400" dirty="0"/>
              <a:t>cells get transformed into Russell bodies. </a:t>
            </a:r>
            <a:r>
              <a:rPr lang="en-US" sz="2400" dirty="0" smtClean="0"/>
              <a:t>There is </a:t>
            </a:r>
            <a:r>
              <a:rPr lang="en-US" sz="2400" dirty="0"/>
              <a:t>high content of mucopolysaccharides around the walls </a:t>
            </a:r>
            <a:r>
              <a:rPr lang="en-US" sz="2400" dirty="0" smtClean="0"/>
              <a:t>of bacilli</a:t>
            </a:r>
            <a:r>
              <a:rPr lang="en-US" sz="2400" dirty="0"/>
              <a:t>, which protects it against antibiotics and antibodies</a:t>
            </a:r>
            <a:endParaRPr lang="en-IN" sz="2400" dirty="0"/>
          </a:p>
        </p:txBody>
      </p:sp>
    </p:spTree>
    <p:extLst>
      <p:ext uri="{BB962C8B-B14F-4D97-AF65-F5344CB8AC3E}">
        <p14:creationId xmlns:p14="http://schemas.microsoft.com/office/powerpoint/2010/main" val="33390384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l="4310" t="13985" r="13499" b="7480"/>
          <a:stretch/>
        </p:blipFill>
        <p:spPr>
          <a:xfrm>
            <a:off x="1676400" y="1828800"/>
            <a:ext cx="5985164" cy="4293704"/>
          </a:xfrm>
        </p:spPr>
      </p:pic>
    </p:spTree>
    <p:extLst>
      <p:ext uri="{BB962C8B-B14F-4D97-AF65-F5344CB8AC3E}">
        <p14:creationId xmlns:p14="http://schemas.microsoft.com/office/powerpoint/2010/main" val="3504250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1295400"/>
            <a:ext cx="8229600" cy="5257800"/>
          </a:xfrm>
        </p:spPr>
        <p:txBody>
          <a:bodyPr>
            <a:noAutofit/>
          </a:bodyPr>
          <a:lstStyle/>
          <a:p>
            <a:r>
              <a:rPr lang="en-IN" sz="2800" i="1" dirty="0" smtClean="0">
                <a:solidFill>
                  <a:srgbClr val="FFFF00"/>
                </a:solidFill>
              </a:rPr>
              <a:t>Symptomatology</a:t>
            </a:r>
          </a:p>
          <a:p>
            <a:endParaRPr lang="en-IN" sz="2800" i="1" dirty="0">
              <a:solidFill>
                <a:srgbClr val="FFFF00"/>
              </a:solidFill>
            </a:endParaRPr>
          </a:p>
          <a:p>
            <a:r>
              <a:rPr lang="en-US" sz="2400" dirty="0"/>
              <a:t>• Stage of congestion and infiltration giving rise </a:t>
            </a:r>
            <a:r>
              <a:rPr lang="en-US" sz="2400" dirty="0" smtClean="0"/>
              <a:t>to </a:t>
            </a:r>
            <a:r>
              <a:rPr lang="en-IN" sz="2400" dirty="0" smtClean="0"/>
              <a:t>discharge</a:t>
            </a:r>
            <a:r>
              <a:rPr lang="en-IN" sz="2400" dirty="0"/>
              <a:t>, crusting and foetor</a:t>
            </a:r>
          </a:p>
          <a:p>
            <a:endParaRPr lang="en-US" sz="2400" dirty="0" smtClean="0"/>
          </a:p>
          <a:p>
            <a:r>
              <a:rPr lang="en-US" sz="2400" dirty="0" smtClean="0"/>
              <a:t>• </a:t>
            </a:r>
            <a:r>
              <a:rPr lang="en-US" sz="2400" dirty="0"/>
              <a:t>Granulomatous or nodular stage in which bluish </a:t>
            </a:r>
            <a:r>
              <a:rPr lang="en-US" sz="2400" dirty="0" smtClean="0"/>
              <a:t>red rubbery </a:t>
            </a:r>
            <a:r>
              <a:rPr lang="en-US" sz="2400" dirty="0"/>
              <a:t>nodules appear in the anterior part of </a:t>
            </a:r>
            <a:r>
              <a:rPr lang="en-US" sz="2400" dirty="0" smtClean="0"/>
              <a:t>nose, which </a:t>
            </a:r>
            <a:r>
              <a:rPr lang="en-US" sz="2400" dirty="0"/>
              <a:t>later becomes pale and hard</a:t>
            </a:r>
          </a:p>
          <a:p>
            <a:endParaRPr lang="en-US" sz="2400" dirty="0" smtClean="0"/>
          </a:p>
          <a:p>
            <a:r>
              <a:rPr lang="en-US" sz="2400" dirty="0" smtClean="0"/>
              <a:t>• </a:t>
            </a:r>
            <a:r>
              <a:rPr lang="en-US" sz="2400" dirty="0"/>
              <a:t>Stage of cicatrization in which there is formation </a:t>
            </a:r>
            <a:r>
              <a:rPr lang="en-US" sz="2400" dirty="0" smtClean="0"/>
              <a:t>of adhesions</a:t>
            </a:r>
            <a:r>
              <a:rPr lang="en-US" sz="2400" dirty="0"/>
              <a:t>, fibrosis, stenosis with distortion of </a:t>
            </a:r>
            <a:r>
              <a:rPr lang="en-US" sz="2400" dirty="0" smtClean="0"/>
              <a:t>nasal anatomy </a:t>
            </a:r>
            <a:r>
              <a:rPr lang="en-US" sz="2400" dirty="0"/>
              <a:t>giving rise to so called Hebra nose. It is </a:t>
            </a:r>
            <a:r>
              <a:rPr lang="en-US" sz="2400" dirty="0" smtClean="0"/>
              <a:t>also called </a:t>
            </a:r>
            <a:r>
              <a:rPr lang="en-US" sz="2400" dirty="0"/>
              <a:t>as Tapir nose. Soft palate deformity, which </a:t>
            </a:r>
            <a:r>
              <a:rPr lang="en-US" sz="2400" dirty="0" smtClean="0"/>
              <a:t>may follow </a:t>
            </a:r>
            <a:r>
              <a:rPr lang="en-US" sz="2400" dirty="0"/>
              <a:t>is called Gothic arch deformity. </a:t>
            </a:r>
            <a:endParaRPr lang="en-IN" sz="2400" dirty="0"/>
          </a:p>
        </p:txBody>
      </p:sp>
    </p:spTree>
    <p:extLst>
      <p:ext uri="{BB962C8B-B14F-4D97-AF65-F5344CB8AC3E}">
        <p14:creationId xmlns:p14="http://schemas.microsoft.com/office/powerpoint/2010/main" val="42696458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90600" y="1447800"/>
            <a:ext cx="7060141" cy="5295106"/>
          </a:xfrm>
        </p:spPr>
      </p:pic>
    </p:spTree>
    <p:extLst>
      <p:ext uri="{BB962C8B-B14F-4D97-AF65-F5344CB8AC3E}">
        <p14:creationId xmlns:p14="http://schemas.microsoft.com/office/powerpoint/2010/main" val="1769572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r>
              <a:rPr lang="en-IN" sz="2800" i="1" dirty="0" smtClean="0">
                <a:solidFill>
                  <a:srgbClr val="FFFF00"/>
                </a:solidFill>
              </a:rPr>
              <a:t>Diagnosis</a:t>
            </a:r>
          </a:p>
          <a:p>
            <a:endParaRPr lang="en-IN" sz="2400" i="1" dirty="0"/>
          </a:p>
          <a:p>
            <a:r>
              <a:rPr lang="en-US" sz="2400" dirty="0"/>
              <a:t>It is confirmed by biopsy and histological features and </a:t>
            </a:r>
            <a:r>
              <a:rPr lang="en-US" sz="2400" dirty="0" smtClean="0"/>
              <a:t>culture </a:t>
            </a:r>
            <a:r>
              <a:rPr lang="en-IN" sz="2400" dirty="0" smtClean="0"/>
              <a:t>of </a:t>
            </a:r>
            <a:r>
              <a:rPr lang="en-IN" sz="2400" dirty="0"/>
              <a:t>the bacilli.</a:t>
            </a:r>
          </a:p>
          <a:p>
            <a:endParaRPr lang="en-IN" sz="2400" i="1" dirty="0" smtClean="0"/>
          </a:p>
          <a:p>
            <a:r>
              <a:rPr lang="en-IN" sz="2800" i="1" dirty="0" smtClean="0">
                <a:solidFill>
                  <a:srgbClr val="FFFF00"/>
                </a:solidFill>
              </a:rPr>
              <a:t>Treatment</a:t>
            </a:r>
          </a:p>
          <a:p>
            <a:endParaRPr lang="en-IN" sz="2400" i="1" dirty="0"/>
          </a:p>
          <a:p>
            <a:r>
              <a:rPr lang="en-US" sz="2400" dirty="0"/>
              <a:t>i. Ampicillin 2 gm/day for 6 weeks or injection </a:t>
            </a:r>
            <a:r>
              <a:rPr lang="en-US" sz="2400" dirty="0" smtClean="0"/>
              <a:t>streptomycin </a:t>
            </a:r>
            <a:r>
              <a:rPr lang="en-IN" sz="2400" dirty="0" smtClean="0"/>
              <a:t>or </a:t>
            </a:r>
            <a:r>
              <a:rPr lang="en-IN" sz="2400" dirty="0"/>
              <a:t>tetracycline or steroids.</a:t>
            </a:r>
          </a:p>
          <a:p>
            <a:r>
              <a:rPr lang="en-US" sz="2400" dirty="0"/>
              <a:t>ii. Radical excision of the mass and repair of the defect</a:t>
            </a:r>
            <a:endParaRPr lang="en-IN" sz="2400" dirty="0"/>
          </a:p>
        </p:txBody>
      </p:sp>
    </p:spTree>
    <p:extLst>
      <p:ext uri="{BB962C8B-B14F-4D97-AF65-F5344CB8AC3E}">
        <p14:creationId xmlns:p14="http://schemas.microsoft.com/office/powerpoint/2010/main" val="270438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Autofit/>
          </a:bodyPr>
          <a:lstStyle/>
          <a:p>
            <a:r>
              <a:rPr lang="en-US" sz="2400" dirty="0"/>
              <a:t>Rhinosporidiosis is a fungal infection of the nose </a:t>
            </a:r>
            <a:r>
              <a:rPr lang="en-US" sz="2400" dirty="0" smtClean="0"/>
              <a:t>caused by </a:t>
            </a:r>
            <a:r>
              <a:rPr lang="en-US" sz="2400" i="1" dirty="0"/>
              <a:t>Rhinosporidium Seeberi </a:t>
            </a:r>
            <a:r>
              <a:rPr lang="en-US" sz="2400" dirty="0"/>
              <a:t>or kinealyi. Young males </a:t>
            </a:r>
            <a:r>
              <a:rPr lang="en-US" sz="2400" dirty="0" smtClean="0"/>
              <a:t>from </a:t>
            </a:r>
            <a:r>
              <a:rPr lang="en-US" sz="2400" dirty="0"/>
              <a:t>South </a:t>
            </a:r>
            <a:r>
              <a:rPr lang="en-US" sz="2400" dirty="0" smtClean="0"/>
              <a:t>India and </a:t>
            </a:r>
            <a:r>
              <a:rPr lang="en-US" sz="2400" dirty="0"/>
              <a:t>Sri Lanka were found to be affected. </a:t>
            </a:r>
            <a:r>
              <a:rPr lang="en-US" sz="2400" dirty="0" smtClean="0"/>
              <a:t>Mode of </a:t>
            </a:r>
            <a:r>
              <a:rPr lang="en-US" sz="2400" dirty="0"/>
              <a:t>infection is by dust or dung of animals, which carries </a:t>
            </a:r>
            <a:r>
              <a:rPr lang="en-US" sz="2400" dirty="0" smtClean="0"/>
              <a:t>the </a:t>
            </a:r>
            <a:r>
              <a:rPr lang="en-IN" sz="2400" dirty="0" smtClean="0"/>
              <a:t>spores </a:t>
            </a:r>
            <a:r>
              <a:rPr lang="en-IN" sz="2400" dirty="0"/>
              <a:t>of the fungus.</a:t>
            </a:r>
          </a:p>
          <a:p>
            <a:endParaRPr lang="en-US" sz="2400" dirty="0" smtClean="0"/>
          </a:p>
          <a:p>
            <a:r>
              <a:rPr lang="en-IN" sz="2800" i="1" dirty="0">
                <a:solidFill>
                  <a:srgbClr val="FFFF00"/>
                </a:solidFill>
              </a:rPr>
              <a:t>Clinical </a:t>
            </a:r>
            <a:r>
              <a:rPr lang="en-IN" sz="2800" i="1" dirty="0" smtClean="0">
                <a:solidFill>
                  <a:srgbClr val="FFFF00"/>
                </a:solidFill>
              </a:rPr>
              <a:t>features</a:t>
            </a:r>
          </a:p>
          <a:p>
            <a:endParaRPr lang="en-IN" sz="2800" i="1" dirty="0">
              <a:solidFill>
                <a:srgbClr val="FFFF00"/>
              </a:solidFill>
            </a:endParaRPr>
          </a:p>
          <a:p>
            <a:r>
              <a:rPr lang="en-US" sz="2400" dirty="0"/>
              <a:t>The disease mostly affects nose and nasopharynx; other </a:t>
            </a:r>
            <a:r>
              <a:rPr lang="en-IN" sz="2400" dirty="0"/>
              <a:t>sites such as lip, palate, conjunctiva, epiglottis, larynx, </a:t>
            </a:r>
            <a:r>
              <a:rPr lang="en-US" sz="2400" dirty="0"/>
              <a:t>trachea, bronchi, skin, vulva and vagina may also be </a:t>
            </a:r>
            <a:r>
              <a:rPr lang="en-IN" sz="2400" dirty="0"/>
              <a:t>affected</a:t>
            </a:r>
            <a:endParaRPr lang="en-US" sz="2400" dirty="0" smtClean="0"/>
          </a:p>
        </p:txBody>
      </p:sp>
      <p:sp>
        <p:nvSpPr>
          <p:cNvPr id="3" name="Title 2"/>
          <p:cNvSpPr>
            <a:spLocks noGrp="1"/>
          </p:cNvSpPr>
          <p:nvPr>
            <p:ph type="title"/>
          </p:nvPr>
        </p:nvSpPr>
        <p:spPr/>
        <p:txBody>
          <a:bodyPr>
            <a:normAutofit/>
          </a:bodyPr>
          <a:lstStyle/>
          <a:p>
            <a:r>
              <a:rPr lang="en-IN" sz="2400" dirty="0">
                <a:solidFill>
                  <a:srgbClr val="0070C0"/>
                </a:solidFill>
              </a:rPr>
              <a:t>Rhinosporidiosis</a:t>
            </a:r>
          </a:p>
        </p:txBody>
      </p:sp>
    </p:spTree>
    <p:extLst>
      <p:ext uri="{BB962C8B-B14F-4D97-AF65-F5344CB8AC3E}">
        <p14:creationId xmlns:p14="http://schemas.microsoft.com/office/powerpoint/2010/main" val="1011479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400" dirty="0"/>
              <a:t>In the nose, the disease presents as a leafy, polypoidal mass, pink to purple in colour and attached to nasal septum or lateral wall. Sometimes, it extends into the nasopharynx and may hang behind the soft palate. The mass is very vascular and bleeds easily on touch. Its surface is studded with white </a:t>
            </a:r>
            <a:r>
              <a:rPr lang="en-IN" sz="2400" dirty="0"/>
              <a:t>dots representing the sporangia.</a:t>
            </a:r>
          </a:p>
          <a:p>
            <a:endParaRPr lang="en-US" sz="2400" dirty="0"/>
          </a:p>
          <a:p>
            <a:r>
              <a:rPr lang="en-US" sz="2400" dirty="0"/>
              <a:t>In early stages, the patient may complain of nasal discharge which is often blood tinged and nasal stuffiness. Sometimes, frank epistaxis is the only presenting </a:t>
            </a:r>
            <a:r>
              <a:rPr lang="en-IN" sz="2400" dirty="0"/>
              <a:t>complaint.</a:t>
            </a:r>
          </a:p>
          <a:p>
            <a:endParaRPr lang="en-IN" sz="2400" dirty="0"/>
          </a:p>
        </p:txBody>
      </p:sp>
    </p:spTree>
    <p:extLst>
      <p:ext uri="{BB962C8B-B14F-4D97-AF65-F5344CB8AC3E}">
        <p14:creationId xmlns:p14="http://schemas.microsoft.com/office/powerpoint/2010/main" val="624527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648200" y="2286000"/>
            <a:ext cx="4231630" cy="3166324"/>
          </a:xfrm>
        </p:spPr>
      </p:pic>
      <p:pic>
        <p:nvPicPr>
          <p:cNvPr id="8" name="Content Placeholder 7"/>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623857" y="2020888"/>
            <a:ext cx="3689410" cy="4005262"/>
          </a:xfrm>
        </p:spPr>
      </p:pic>
    </p:spTree>
    <p:extLst>
      <p:ext uri="{BB962C8B-B14F-4D97-AF65-F5344CB8AC3E}">
        <p14:creationId xmlns:p14="http://schemas.microsoft.com/office/powerpoint/2010/main" val="2828464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t="1677"/>
          <a:stretch/>
        </p:blipFill>
        <p:spPr>
          <a:xfrm>
            <a:off x="279538" y="2202872"/>
            <a:ext cx="8626137" cy="4060349"/>
          </a:xfrm>
        </p:spPr>
      </p:pic>
    </p:spTree>
    <p:extLst>
      <p:ext uri="{BB962C8B-B14F-4D97-AF65-F5344CB8AC3E}">
        <p14:creationId xmlns:p14="http://schemas.microsoft.com/office/powerpoint/2010/main" val="2148714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1676400"/>
            <a:ext cx="8229600" cy="4075176"/>
          </a:xfrm>
        </p:spPr>
        <p:txBody>
          <a:bodyPr>
            <a:noAutofit/>
          </a:bodyPr>
          <a:lstStyle/>
          <a:p>
            <a:r>
              <a:rPr lang="en-IN" sz="2800" i="1" dirty="0">
                <a:solidFill>
                  <a:srgbClr val="FFFF00"/>
                </a:solidFill>
              </a:rPr>
              <a:t>Life </a:t>
            </a:r>
            <a:r>
              <a:rPr lang="en-IN" sz="2800" i="1" dirty="0" smtClean="0">
                <a:solidFill>
                  <a:srgbClr val="FFFF00"/>
                </a:solidFill>
              </a:rPr>
              <a:t>Cycle</a:t>
            </a:r>
          </a:p>
          <a:p>
            <a:endParaRPr lang="en-IN" sz="2400" dirty="0"/>
          </a:p>
          <a:p>
            <a:r>
              <a:rPr lang="en-US" sz="2400" dirty="0"/>
              <a:t>Three stages have been recognized in the life cycle of </a:t>
            </a:r>
            <a:r>
              <a:rPr lang="en-US" sz="2400" dirty="0" smtClean="0"/>
              <a:t>the organism</a:t>
            </a:r>
            <a:r>
              <a:rPr lang="en-US" sz="2400" dirty="0"/>
              <a:t>: trophic stage, development of sporangia </a:t>
            </a:r>
            <a:r>
              <a:rPr lang="en-US" sz="2400" dirty="0" smtClean="0"/>
              <a:t>and </a:t>
            </a:r>
            <a:r>
              <a:rPr lang="en-IN" sz="2400" dirty="0" smtClean="0"/>
              <a:t>production </a:t>
            </a:r>
            <a:r>
              <a:rPr lang="en-IN" sz="2400" dirty="0"/>
              <a:t>of </a:t>
            </a:r>
            <a:r>
              <a:rPr lang="en-IN" sz="2400" dirty="0" smtClean="0"/>
              <a:t>endospores.</a:t>
            </a:r>
          </a:p>
          <a:p>
            <a:endParaRPr lang="en-IN" sz="2400" dirty="0"/>
          </a:p>
          <a:p>
            <a:r>
              <a:rPr lang="en-US" sz="2400" dirty="0"/>
              <a:t>(a) Trophic stage. The endospore is oval or </a:t>
            </a:r>
            <a:r>
              <a:rPr lang="en-US" sz="2400" dirty="0" smtClean="0"/>
              <a:t>rounded, 6–8 </a:t>
            </a:r>
            <a:r>
              <a:rPr lang="en-US" sz="2400" dirty="0" err="1"/>
              <a:t>μm</a:t>
            </a:r>
            <a:r>
              <a:rPr lang="en-US" sz="2400" dirty="0"/>
              <a:t> in size, clear cytoplasm, vesicular nucleus </a:t>
            </a:r>
            <a:r>
              <a:rPr lang="en-US" sz="2400" dirty="0" smtClean="0"/>
              <a:t>with a </a:t>
            </a:r>
            <a:r>
              <a:rPr lang="en-US" sz="2400" dirty="0"/>
              <a:t>nucleolus and a covering of chitin</a:t>
            </a:r>
            <a:r>
              <a:rPr lang="en-US" sz="2400" dirty="0" smtClean="0"/>
              <a:t>. </a:t>
            </a:r>
            <a:r>
              <a:rPr lang="en-IN" sz="2400" dirty="0"/>
              <a:t>It gradually </a:t>
            </a:r>
            <a:r>
              <a:rPr lang="en-IN" sz="2400" dirty="0" smtClean="0"/>
              <a:t>increases </a:t>
            </a:r>
            <a:r>
              <a:rPr lang="en-US" sz="2400" dirty="0" smtClean="0"/>
              <a:t>in </a:t>
            </a:r>
            <a:r>
              <a:rPr lang="en-US" sz="2400" dirty="0"/>
              <a:t>size, begins to divide cytoplasm and </a:t>
            </a:r>
            <a:r>
              <a:rPr lang="en-US" sz="2400" dirty="0" smtClean="0"/>
              <a:t>nucleus forming </a:t>
            </a:r>
            <a:r>
              <a:rPr lang="en-US" sz="2400" dirty="0"/>
              <a:t>small endospores by several divisions. </a:t>
            </a:r>
            <a:r>
              <a:rPr lang="en-US" sz="2400" dirty="0" smtClean="0"/>
              <a:t>Trophocyte</a:t>
            </a:r>
            <a:r>
              <a:rPr lang="en-US" sz="2400" dirty="0"/>
              <a:t> </a:t>
            </a:r>
            <a:r>
              <a:rPr lang="en-US" sz="2400" dirty="0" smtClean="0"/>
              <a:t>becomes </a:t>
            </a:r>
            <a:r>
              <a:rPr lang="en-US" sz="2400" dirty="0"/>
              <a:t>large filled with young endospores.</a:t>
            </a:r>
            <a:endParaRPr lang="en-IN" sz="2400" dirty="0"/>
          </a:p>
        </p:txBody>
      </p:sp>
    </p:spTree>
    <p:extLst>
      <p:ext uri="{BB962C8B-B14F-4D97-AF65-F5344CB8AC3E}">
        <p14:creationId xmlns:p14="http://schemas.microsoft.com/office/powerpoint/2010/main" val="3409349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400" dirty="0" smtClean="0"/>
              <a:t>(b) </a:t>
            </a:r>
            <a:r>
              <a:rPr lang="en-US" sz="2400" dirty="0"/>
              <a:t>Development of sporangium. The mature trophocyte</a:t>
            </a:r>
          </a:p>
          <a:p>
            <a:r>
              <a:rPr lang="en-US" sz="2400" dirty="0"/>
              <a:t>then develops into sporangium. A </a:t>
            </a:r>
            <a:r>
              <a:rPr lang="en-US" sz="2400" dirty="0" smtClean="0"/>
              <a:t>sporangium </a:t>
            </a:r>
            <a:r>
              <a:rPr lang="en-US" sz="2400" dirty="0"/>
              <a:t>is 200–250 </a:t>
            </a:r>
            <a:r>
              <a:rPr lang="en-US" sz="2400" dirty="0" err="1"/>
              <a:t>μm</a:t>
            </a:r>
            <a:r>
              <a:rPr lang="en-US" sz="2400" dirty="0"/>
              <a:t> in diameter, contains </a:t>
            </a:r>
            <a:r>
              <a:rPr lang="en-US" sz="2400" dirty="0" smtClean="0"/>
              <a:t>12,000–16,000 endospores</a:t>
            </a:r>
            <a:r>
              <a:rPr lang="en-US" sz="2400" dirty="0"/>
              <a:t>. It has a thick wall consisting of two </a:t>
            </a:r>
            <a:r>
              <a:rPr lang="en-US" sz="2400" dirty="0" smtClean="0"/>
              <a:t>layers: outer </a:t>
            </a:r>
            <a:r>
              <a:rPr lang="en-US" sz="2400" dirty="0"/>
              <a:t>chitinous and inner cellulose layer.</a:t>
            </a:r>
          </a:p>
          <a:p>
            <a:endParaRPr lang="en-US" sz="2400" dirty="0" smtClean="0"/>
          </a:p>
          <a:p>
            <a:r>
              <a:rPr lang="en-US" sz="2400" dirty="0" smtClean="0"/>
              <a:t>Endospores </a:t>
            </a:r>
            <a:r>
              <a:rPr lang="en-US" sz="2400" dirty="0"/>
              <a:t>mature with the formation of </a:t>
            </a:r>
            <a:r>
              <a:rPr lang="en-US" sz="2400" dirty="0" smtClean="0"/>
              <a:t>mucoid</a:t>
            </a:r>
            <a:r>
              <a:rPr lang="en-US" sz="2400" dirty="0"/>
              <a:t> </a:t>
            </a:r>
            <a:r>
              <a:rPr lang="en-US" sz="2400" dirty="0" smtClean="0"/>
              <a:t>and </a:t>
            </a:r>
            <a:r>
              <a:rPr lang="en-US" sz="2400" dirty="0"/>
              <a:t>chitinous wall. Sporangium filled with </a:t>
            </a:r>
            <a:r>
              <a:rPr lang="en-US" sz="2400" dirty="0" smtClean="0"/>
              <a:t>thousands of </a:t>
            </a:r>
            <a:r>
              <a:rPr lang="en-US" sz="2400" dirty="0"/>
              <a:t>endospores develops a germinal pore ready to </a:t>
            </a:r>
            <a:r>
              <a:rPr lang="en-US" sz="2400" dirty="0" smtClean="0"/>
              <a:t>burst </a:t>
            </a:r>
            <a:r>
              <a:rPr lang="en-IN" sz="2400" dirty="0" smtClean="0"/>
              <a:t>and </a:t>
            </a:r>
            <a:r>
              <a:rPr lang="en-IN" sz="2400" dirty="0"/>
              <a:t>liberate the endospores.</a:t>
            </a:r>
          </a:p>
        </p:txBody>
      </p:sp>
    </p:spTree>
    <p:extLst>
      <p:ext uri="{BB962C8B-B14F-4D97-AF65-F5344CB8AC3E}">
        <p14:creationId xmlns:p14="http://schemas.microsoft.com/office/powerpoint/2010/main" val="500279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400" dirty="0" smtClean="0"/>
              <a:t>(c) </a:t>
            </a:r>
            <a:r>
              <a:rPr lang="en-US" sz="2400" dirty="0"/>
              <a:t>Production of endospores. Sporangia filled with </a:t>
            </a:r>
            <a:r>
              <a:rPr lang="en-US" sz="2400" dirty="0" smtClean="0"/>
              <a:t>endospores develop </a:t>
            </a:r>
            <a:r>
              <a:rPr lang="en-US" sz="2400" dirty="0"/>
              <a:t>a high internal pressure and </a:t>
            </a:r>
            <a:r>
              <a:rPr lang="en-US" sz="2400" dirty="0" smtClean="0"/>
              <a:t>rupture, liberating </a:t>
            </a:r>
            <a:r>
              <a:rPr lang="en-US" sz="2400" dirty="0"/>
              <a:t>endospores into the surrounding </a:t>
            </a:r>
            <a:r>
              <a:rPr lang="en-US" sz="2400" dirty="0" smtClean="0"/>
              <a:t>tissue. If </a:t>
            </a:r>
            <a:r>
              <a:rPr lang="en-US" sz="2400" dirty="0"/>
              <a:t>internal pressure is not high, spores are </a:t>
            </a:r>
            <a:r>
              <a:rPr lang="en-US" sz="2400" dirty="0" smtClean="0"/>
              <a:t>liberated one </a:t>
            </a:r>
            <a:r>
              <a:rPr lang="en-US" sz="2400" dirty="0"/>
              <a:t>by one without breaking the wall. After </a:t>
            </a:r>
            <a:r>
              <a:rPr lang="en-US" sz="2400" dirty="0" smtClean="0"/>
              <a:t>liberation endospores </a:t>
            </a:r>
            <a:r>
              <a:rPr lang="en-US" sz="2400" dirty="0"/>
              <a:t>start their life as trophic stage. </a:t>
            </a:r>
            <a:r>
              <a:rPr lang="en-US" sz="2400" dirty="0" smtClean="0"/>
              <a:t>Some endospores </a:t>
            </a:r>
            <a:r>
              <a:rPr lang="en-US" sz="2400" dirty="0"/>
              <a:t>are carried by lymphatic channels to </a:t>
            </a:r>
            <a:r>
              <a:rPr lang="en-US" sz="2400" dirty="0" smtClean="0"/>
              <a:t>the blood </a:t>
            </a:r>
            <a:r>
              <a:rPr lang="en-US" sz="2400" dirty="0"/>
              <a:t>stream to cause disseminated form of disease</a:t>
            </a:r>
            <a:endParaRPr lang="en-IN" sz="2400" dirty="0"/>
          </a:p>
        </p:txBody>
      </p:sp>
    </p:spTree>
    <p:extLst>
      <p:ext uri="{BB962C8B-B14F-4D97-AF65-F5344CB8AC3E}">
        <p14:creationId xmlns:p14="http://schemas.microsoft.com/office/powerpoint/2010/main" val="3737317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1905000"/>
            <a:ext cx="4645069" cy="4461711"/>
          </a:xfrm>
        </p:spPr>
      </p:pic>
      <p:pic>
        <p:nvPicPr>
          <p:cNvPr id="3"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48586" t="1065" r="1383" b="1869"/>
          <a:stretch/>
        </p:blipFill>
        <p:spPr>
          <a:xfrm>
            <a:off x="4724400" y="1905000"/>
            <a:ext cx="4304505" cy="4342531"/>
          </a:xfrm>
          <a:prstGeom prst="rect">
            <a:avLst/>
          </a:prstGeom>
        </p:spPr>
      </p:pic>
    </p:spTree>
    <p:extLst>
      <p:ext uri="{BB962C8B-B14F-4D97-AF65-F5344CB8AC3E}">
        <p14:creationId xmlns:p14="http://schemas.microsoft.com/office/powerpoint/2010/main" val="1732873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533400" y="1447800"/>
            <a:ext cx="8229600" cy="4953000"/>
          </a:xfrm>
        </p:spPr>
        <p:txBody>
          <a:bodyPr>
            <a:noAutofit/>
          </a:bodyPr>
          <a:lstStyle/>
          <a:p>
            <a:r>
              <a:rPr lang="en-IN" sz="2800" i="1" dirty="0" smtClean="0">
                <a:solidFill>
                  <a:srgbClr val="FFFF00"/>
                </a:solidFill>
              </a:rPr>
              <a:t>Diagnosis </a:t>
            </a:r>
          </a:p>
          <a:p>
            <a:endParaRPr lang="en-IN" sz="2400" b="1" dirty="0" smtClean="0"/>
          </a:p>
          <a:p>
            <a:r>
              <a:rPr lang="en-US" sz="2400" dirty="0"/>
              <a:t>This is made on biopsy. It shows several sporangia, </a:t>
            </a:r>
            <a:r>
              <a:rPr lang="en-US" sz="2400" dirty="0" smtClean="0"/>
              <a:t>oval or </a:t>
            </a:r>
            <a:r>
              <a:rPr lang="en-US" sz="2400" dirty="0"/>
              <a:t>round in shape and filled with spores which may </a:t>
            </a:r>
            <a:r>
              <a:rPr lang="en-US" sz="2400" dirty="0" smtClean="0"/>
              <a:t>be seen </a:t>
            </a:r>
            <a:r>
              <a:rPr lang="en-US" sz="2400" dirty="0"/>
              <a:t>bursting through its chitinous </a:t>
            </a:r>
            <a:r>
              <a:rPr lang="en-US" sz="2400" dirty="0" smtClean="0"/>
              <a:t>wall.</a:t>
            </a:r>
            <a:r>
              <a:rPr lang="en-IN" sz="2400" b="1" dirty="0" smtClean="0"/>
              <a:t> </a:t>
            </a:r>
            <a:r>
              <a:rPr lang="en-US" sz="2400" dirty="0" smtClean="0"/>
              <a:t>Growth </a:t>
            </a:r>
            <a:r>
              <a:rPr lang="en-US" sz="2400" dirty="0"/>
              <a:t>of nose, histological picture is typical both in </a:t>
            </a:r>
            <a:r>
              <a:rPr lang="en-US" sz="2400" dirty="0" smtClean="0"/>
              <a:t>growth </a:t>
            </a:r>
            <a:r>
              <a:rPr lang="en-IN" sz="2400" dirty="0" smtClean="0"/>
              <a:t>and </a:t>
            </a:r>
            <a:r>
              <a:rPr lang="en-IN" sz="2400" dirty="0"/>
              <a:t>fungal infections.</a:t>
            </a:r>
          </a:p>
          <a:p>
            <a:endParaRPr lang="en-IN" sz="2400" b="1" dirty="0" smtClean="0"/>
          </a:p>
          <a:p>
            <a:r>
              <a:rPr lang="en-IN" sz="2800" i="1" dirty="0" smtClean="0">
                <a:solidFill>
                  <a:srgbClr val="FFFF00"/>
                </a:solidFill>
              </a:rPr>
              <a:t>Management</a:t>
            </a:r>
          </a:p>
          <a:p>
            <a:endParaRPr lang="en-IN" sz="2400" b="1" dirty="0"/>
          </a:p>
          <a:p>
            <a:r>
              <a:rPr lang="en-US" sz="2400" dirty="0"/>
              <a:t>i. Wide endoscopic excision of the growth with </a:t>
            </a:r>
            <a:r>
              <a:rPr lang="en-US" sz="2400" dirty="0" smtClean="0"/>
              <a:t>diathermy and </a:t>
            </a:r>
            <a:r>
              <a:rPr lang="en-US" sz="2400" dirty="0"/>
              <a:t>cauterization of the base</a:t>
            </a:r>
          </a:p>
          <a:p>
            <a:r>
              <a:rPr lang="en-US" sz="2400" dirty="0"/>
              <a:t>ii. Medical treatment is not of much use, but dapsone </a:t>
            </a:r>
            <a:r>
              <a:rPr lang="en-US" sz="2400" dirty="0" smtClean="0"/>
              <a:t>and antimony </a:t>
            </a:r>
            <a:r>
              <a:rPr lang="en-US" sz="2400" dirty="0"/>
              <a:t>compounds have been tried.</a:t>
            </a:r>
            <a:endParaRPr lang="en-IN" sz="2400" dirty="0"/>
          </a:p>
        </p:txBody>
      </p:sp>
    </p:spTree>
    <p:extLst>
      <p:ext uri="{BB962C8B-B14F-4D97-AF65-F5344CB8AC3E}">
        <p14:creationId xmlns:p14="http://schemas.microsoft.com/office/powerpoint/2010/main" val="38499891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400" dirty="0" smtClean="0"/>
              <a:t>Also </a:t>
            </a:r>
            <a:r>
              <a:rPr lang="en-US" sz="2400" dirty="0"/>
              <a:t>called moniliasis or thrush. It is caused by </a:t>
            </a:r>
            <a:r>
              <a:rPr lang="en-US" sz="2400" i="1" dirty="0" smtClean="0"/>
              <a:t>Candida albicans</a:t>
            </a:r>
            <a:r>
              <a:rPr lang="en-US" sz="2400" dirty="0"/>
              <a:t>. Usually, it occurs in the mouth as white </a:t>
            </a:r>
            <a:r>
              <a:rPr lang="en-US" sz="2400" dirty="0" smtClean="0"/>
              <a:t>patches, but </a:t>
            </a:r>
            <a:r>
              <a:rPr lang="en-US" sz="2400" dirty="0"/>
              <a:t>may be seen in the nose of the patients who have been </a:t>
            </a:r>
            <a:r>
              <a:rPr lang="en-US" sz="2400" dirty="0" smtClean="0"/>
              <a:t>on prolonged antibiotics</a:t>
            </a:r>
            <a:r>
              <a:rPr lang="en-US" sz="2400" dirty="0"/>
              <a:t>, anticancer drugs or marasmic patients.</a:t>
            </a:r>
          </a:p>
          <a:p>
            <a:endParaRPr lang="en-IN" sz="2400" i="1" dirty="0" smtClean="0"/>
          </a:p>
          <a:p>
            <a:r>
              <a:rPr lang="en-IN" sz="2800" i="1" dirty="0" smtClean="0">
                <a:solidFill>
                  <a:srgbClr val="FFFF00"/>
                </a:solidFill>
              </a:rPr>
              <a:t>Treatment</a:t>
            </a:r>
          </a:p>
          <a:p>
            <a:endParaRPr lang="en-IN" sz="2400" i="1" dirty="0"/>
          </a:p>
          <a:p>
            <a:r>
              <a:rPr lang="en-US" sz="2400" dirty="0"/>
              <a:t>It is local cleaning and application of nystatin locally </a:t>
            </a:r>
            <a:r>
              <a:rPr lang="en-US" sz="2400" dirty="0" smtClean="0"/>
              <a:t>or </a:t>
            </a:r>
            <a:r>
              <a:rPr lang="en-IN" sz="2400" dirty="0" smtClean="0"/>
              <a:t>clotrimazole </a:t>
            </a:r>
            <a:r>
              <a:rPr lang="en-IN" sz="2400" dirty="0"/>
              <a:t>solution.</a:t>
            </a:r>
          </a:p>
        </p:txBody>
      </p:sp>
      <p:sp>
        <p:nvSpPr>
          <p:cNvPr id="3" name="Title 2"/>
          <p:cNvSpPr>
            <a:spLocks noGrp="1"/>
          </p:cNvSpPr>
          <p:nvPr>
            <p:ph type="title"/>
          </p:nvPr>
        </p:nvSpPr>
        <p:spPr/>
        <p:txBody>
          <a:bodyPr>
            <a:normAutofit/>
          </a:bodyPr>
          <a:lstStyle/>
          <a:p>
            <a:r>
              <a:rPr lang="en-IN" sz="2400" dirty="0" smtClean="0">
                <a:solidFill>
                  <a:srgbClr val="0070C0"/>
                </a:solidFill>
              </a:rPr>
              <a:t>Candidiasis</a:t>
            </a:r>
            <a:endParaRPr lang="en-IN" sz="2400" dirty="0">
              <a:solidFill>
                <a:srgbClr val="0070C0"/>
              </a:solidFill>
            </a:endParaRPr>
          </a:p>
        </p:txBody>
      </p:sp>
    </p:spTree>
    <p:extLst>
      <p:ext uri="{BB962C8B-B14F-4D97-AF65-F5344CB8AC3E}">
        <p14:creationId xmlns:p14="http://schemas.microsoft.com/office/powerpoint/2010/main" val="2694783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Autofit/>
          </a:bodyPr>
          <a:lstStyle/>
          <a:p>
            <a:r>
              <a:rPr lang="en-US" sz="2400" dirty="0" smtClean="0"/>
              <a:t>Actinomycosis </a:t>
            </a:r>
            <a:r>
              <a:rPr lang="en-US" sz="2400" dirty="0"/>
              <a:t>is a chronic granulomatous infestation </a:t>
            </a:r>
            <a:r>
              <a:rPr lang="en-US" sz="2400" dirty="0" smtClean="0"/>
              <a:t>due to </a:t>
            </a:r>
            <a:r>
              <a:rPr lang="en-US" sz="2400" i="1" dirty="0"/>
              <a:t>Actinomyces </a:t>
            </a:r>
            <a:r>
              <a:rPr lang="en-US" sz="2400" dirty="0"/>
              <a:t>or ray fungus and is seen in farmers. </a:t>
            </a:r>
            <a:r>
              <a:rPr lang="en-US" sz="2400" dirty="0" smtClean="0"/>
              <a:t>Macroscopically, it </a:t>
            </a:r>
            <a:r>
              <a:rPr lang="en-US" sz="2400" dirty="0"/>
              <a:t>looks like sulfur granules and </a:t>
            </a:r>
            <a:r>
              <a:rPr lang="en-US" sz="2400" dirty="0" smtClean="0"/>
              <a:t>microscopically polymorphs</a:t>
            </a:r>
            <a:r>
              <a:rPr lang="en-US" sz="2400" dirty="0"/>
              <a:t>, endothelial cells and foreign body giant </a:t>
            </a:r>
            <a:r>
              <a:rPr lang="en-US" sz="2400" dirty="0" smtClean="0"/>
              <a:t>cells with </a:t>
            </a:r>
            <a:r>
              <a:rPr lang="en-US" sz="2400" dirty="0"/>
              <a:t>branching acidophilic fibers radiating out are </a:t>
            </a:r>
            <a:r>
              <a:rPr lang="en-US" sz="2400" dirty="0" smtClean="0"/>
              <a:t>seen. Nose </a:t>
            </a:r>
            <a:r>
              <a:rPr lang="en-US" sz="2400" dirty="0"/>
              <a:t>is usually not involved, but may be </a:t>
            </a:r>
            <a:r>
              <a:rPr lang="en-US" sz="2400" dirty="0" smtClean="0"/>
              <a:t>infected secondarily </a:t>
            </a:r>
            <a:r>
              <a:rPr lang="en-US" sz="2400" dirty="0"/>
              <a:t>from the maxilla or sinuses.</a:t>
            </a:r>
          </a:p>
          <a:p>
            <a:endParaRPr lang="en-IN" sz="2400" i="1" dirty="0" smtClean="0"/>
          </a:p>
          <a:p>
            <a:r>
              <a:rPr lang="en-IN" sz="2800" i="1" dirty="0" smtClean="0">
                <a:solidFill>
                  <a:srgbClr val="FFFF00"/>
                </a:solidFill>
              </a:rPr>
              <a:t>Treatment</a:t>
            </a:r>
          </a:p>
          <a:p>
            <a:endParaRPr lang="en-IN" sz="2800" i="1" dirty="0">
              <a:solidFill>
                <a:srgbClr val="FFFF00"/>
              </a:solidFill>
            </a:endParaRPr>
          </a:p>
          <a:p>
            <a:r>
              <a:rPr lang="en-US" sz="2400" dirty="0"/>
              <a:t>It is with large doses of penicillin for 6 to 8 weeks.</a:t>
            </a:r>
            <a:endParaRPr lang="en-IN" sz="2400" dirty="0"/>
          </a:p>
        </p:txBody>
      </p:sp>
      <p:sp>
        <p:nvSpPr>
          <p:cNvPr id="3" name="Title 2"/>
          <p:cNvSpPr>
            <a:spLocks noGrp="1"/>
          </p:cNvSpPr>
          <p:nvPr>
            <p:ph type="title"/>
          </p:nvPr>
        </p:nvSpPr>
        <p:spPr/>
        <p:txBody>
          <a:bodyPr>
            <a:normAutofit/>
          </a:bodyPr>
          <a:lstStyle/>
          <a:p>
            <a:r>
              <a:rPr lang="en-IN" sz="2400" dirty="0" smtClean="0">
                <a:solidFill>
                  <a:srgbClr val="0070C0"/>
                </a:solidFill>
              </a:rPr>
              <a:t>Actinomycosis </a:t>
            </a:r>
            <a:endParaRPr lang="en-IN" sz="2400" dirty="0">
              <a:solidFill>
                <a:srgbClr val="0070C0"/>
              </a:solidFill>
            </a:endParaRPr>
          </a:p>
        </p:txBody>
      </p:sp>
    </p:spTree>
    <p:extLst>
      <p:ext uri="{BB962C8B-B14F-4D97-AF65-F5344CB8AC3E}">
        <p14:creationId xmlns:p14="http://schemas.microsoft.com/office/powerpoint/2010/main" val="2554398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400" dirty="0" smtClean="0"/>
              <a:t>Mostly </a:t>
            </a:r>
            <a:r>
              <a:rPr lang="en-US" sz="2400" dirty="0"/>
              <a:t>seen in patients with uncontrolled diabetes and it </a:t>
            </a:r>
            <a:r>
              <a:rPr lang="en-US" sz="2400" dirty="0" smtClean="0"/>
              <a:t>is caused </a:t>
            </a:r>
            <a:r>
              <a:rPr lang="en-US" sz="2400" dirty="0"/>
              <a:t>by </a:t>
            </a:r>
            <a:r>
              <a:rPr lang="en-US" sz="2400" i="1" dirty="0"/>
              <a:t>Mucor </a:t>
            </a:r>
            <a:r>
              <a:rPr lang="en-US" sz="2400" dirty="0"/>
              <a:t>family and differs from other fungus by </a:t>
            </a:r>
            <a:r>
              <a:rPr lang="en-US" sz="2400" dirty="0" smtClean="0"/>
              <a:t>the invasion </a:t>
            </a:r>
            <a:r>
              <a:rPr lang="en-US" sz="2400" dirty="0"/>
              <a:t>of walls of blood vessels causing necrosis, </a:t>
            </a:r>
            <a:r>
              <a:rPr lang="en-US" sz="2400" dirty="0" smtClean="0"/>
              <a:t>ulceration and thrombosis</a:t>
            </a:r>
            <a:r>
              <a:rPr lang="en-US" sz="2400" dirty="0"/>
              <a:t>. The patient presents with black </a:t>
            </a:r>
            <a:r>
              <a:rPr lang="en-US" sz="2400" dirty="0" smtClean="0"/>
              <a:t>necrotic mass </a:t>
            </a:r>
            <a:r>
              <a:rPr lang="en-US" sz="2400" dirty="0"/>
              <a:t>in the nasal cavity.</a:t>
            </a:r>
          </a:p>
          <a:p>
            <a:endParaRPr lang="en-IN" sz="2400" i="1" dirty="0" smtClean="0"/>
          </a:p>
          <a:p>
            <a:r>
              <a:rPr lang="en-IN" sz="2800" i="1" dirty="0" smtClean="0">
                <a:solidFill>
                  <a:srgbClr val="FFFF00"/>
                </a:solidFill>
              </a:rPr>
              <a:t>Treatment</a:t>
            </a:r>
          </a:p>
          <a:p>
            <a:endParaRPr lang="en-IN" sz="2800" i="1" dirty="0">
              <a:solidFill>
                <a:srgbClr val="FFFF00"/>
              </a:solidFill>
            </a:endParaRPr>
          </a:p>
          <a:p>
            <a:r>
              <a:rPr lang="en-US" sz="2400" dirty="0"/>
              <a:t>It is treated with amphotericin B and surgical debridement</a:t>
            </a:r>
            <a:endParaRPr lang="en-IN" sz="2400" dirty="0"/>
          </a:p>
        </p:txBody>
      </p:sp>
      <p:sp>
        <p:nvSpPr>
          <p:cNvPr id="3" name="Title 2"/>
          <p:cNvSpPr>
            <a:spLocks noGrp="1"/>
          </p:cNvSpPr>
          <p:nvPr>
            <p:ph type="title"/>
          </p:nvPr>
        </p:nvSpPr>
        <p:spPr/>
        <p:txBody>
          <a:bodyPr>
            <a:normAutofit/>
          </a:bodyPr>
          <a:lstStyle/>
          <a:p>
            <a:r>
              <a:rPr lang="en-IN" sz="2400" dirty="0" smtClean="0">
                <a:solidFill>
                  <a:srgbClr val="0070C0"/>
                </a:solidFill>
              </a:rPr>
              <a:t>Mucormycosis</a:t>
            </a:r>
            <a:endParaRPr lang="en-IN" sz="2400" dirty="0">
              <a:solidFill>
                <a:srgbClr val="0070C0"/>
              </a:solidFill>
            </a:endParaRPr>
          </a:p>
        </p:txBody>
      </p:sp>
    </p:spTree>
    <p:extLst>
      <p:ext uri="{BB962C8B-B14F-4D97-AF65-F5344CB8AC3E}">
        <p14:creationId xmlns:p14="http://schemas.microsoft.com/office/powerpoint/2010/main" val="24885568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048000" y="1351255"/>
            <a:ext cx="3047999" cy="5414378"/>
          </a:xfrm>
        </p:spPr>
      </p:pic>
    </p:spTree>
    <p:extLst>
      <p:ext uri="{BB962C8B-B14F-4D97-AF65-F5344CB8AC3E}">
        <p14:creationId xmlns:p14="http://schemas.microsoft.com/office/powerpoint/2010/main" val="3733172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0" y="1828800"/>
            <a:ext cx="9144000" cy="5029200"/>
          </a:xfrm>
        </p:spPr>
        <p:txBody>
          <a:bodyPr>
            <a:normAutofit lnSpcReduction="10000"/>
          </a:bodyPr>
          <a:lstStyle/>
          <a:p>
            <a:r>
              <a:rPr lang="en-US" sz="2400" dirty="0" smtClean="0"/>
              <a:t>It </a:t>
            </a:r>
            <a:r>
              <a:rPr lang="en-US" sz="2400" dirty="0"/>
              <a:t>may be of </a:t>
            </a:r>
            <a:r>
              <a:rPr lang="en-US" sz="2400" i="1" dirty="0"/>
              <a:t>Aspergillus fumigatus </a:t>
            </a:r>
            <a:r>
              <a:rPr lang="en-US" sz="2400" dirty="0"/>
              <a:t>or of niger type and is </a:t>
            </a:r>
            <a:r>
              <a:rPr lang="en-US" sz="2400" dirty="0" smtClean="0"/>
              <a:t>seen mostly </a:t>
            </a:r>
            <a:r>
              <a:rPr lang="en-US" sz="2400" dirty="0"/>
              <a:t>in persons handling small </a:t>
            </a:r>
            <a:r>
              <a:rPr lang="en-US" sz="2400" dirty="0" smtClean="0"/>
              <a:t>birds.</a:t>
            </a:r>
          </a:p>
          <a:p>
            <a:endParaRPr lang="en-US" sz="2400" dirty="0"/>
          </a:p>
          <a:p>
            <a:r>
              <a:rPr lang="en-US" sz="2800" i="1" dirty="0" smtClean="0">
                <a:solidFill>
                  <a:srgbClr val="FFFF00"/>
                </a:solidFill>
              </a:rPr>
              <a:t>Clinical features</a:t>
            </a:r>
          </a:p>
          <a:p>
            <a:r>
              <a:rPr lang="en-US" sz="2400" dirty="0"/>
              <a:t>A black or greyish membrane is seen in the </a:t>
            </a:r>
            <a:r>
              <a:rPr lang="en-US" sz="2400" dirty="0" smtClean="0"/>
              <a:t>nasal mucosa</a:t>
            </a:r>
            <a:r>
              <a:rPr lang="en-US" sz="2400" dirty="0"/>
              <a:t>. Exploration of maxillary sinus reveals a </a:t>
            </a:r>
            <a:r>
              <a:rPr lang="en-US" sz="2400" dirty="0" smtClean="0"/>
              <a:t>fungus ball </a:t>
            </a:r>
            <a:r>
              <a:rPr lang="en-US" sz="2400" dirty="0"/>
              <a:t>containing semisolid cheesy-white or blackish </a:t>
            </a:r>
            <a:r>
              <a:rPr lang="en-US" sz="2400" dirty="0" smtClean="0"/>
              <a:t>material. The </a:t>
            </a:r>
            <a:r>
              <a:rPr lang="en-US" sz="2400" dirty="0"/>
              <a:t>organisms can be seen on special staining </a:t>
            </a:r>
            <a:r>
              <a:rPr lang="en-US" sz="2400" dirty="0" smtClean="0"/>
              <a:t>for </a:t>
            </a:r>
            <a:r>
              <a:rPr lang="en-IN" sz="2400" dirty="0" smtClean="0"/>
              <a:t>fungus.</a:t>
            </a:r>
          </a:p>
          <a:p>
            <a:endParaRPr lang="en-IN" sz="2400" dirty="0"/>
          </a:p>
          <a:p>
            <a:r>
              <a:rPr lang="en-IN" sz="2800" i="1" dirty="0" smtClean="0">
                <a:solidFill>
                  <a:srgbClr val="FFFF00"/>
                </a:solidFill>
              </a:rPr>
              <a:t>Treatment</a:t>
            </a:r>
            <a:endParaRPr lang="en-IN" sz="2800" i="1" dirty="0">
              <a:solidFill>
                <a:srgbClr val="FFFF00"/>
              </a:solidFill>
            </a:endParaRPr>
          </a:p>
          <a:p>
            <a:r>
              <a:rPr lang="en-US" sz="2400" dirty="0"/>
              <a:t>Surgical debridement of the involved tissues and </a:t>
            </a:r>
            <a:r>
              <a:rPr lang="en-US" sz="2400" dirty="0" smtClean="0"/>
              <a:t>antifungal </a:t>
            </a:r>
            <a:r>
              <a:rPr lang="en-IN" sz="2400" dirty="0" smtClean="0"/>
              <a:t>drugs</a:t>
            </a:r>
            <a:r>
              <a:rPr lang="en-IN" sz="2400" dirty="0"/>
              <a:t>, e.g. Amphotericin B</a:t>
            </a:r>
          </a:p>
        </p:txBody>
      </p:sp>
      <p:sp>
        <p:nvSpPr>
          <p:cNvPr id="3" name="Title 2"/>
          <p:cNvSpPr>
            <a:spLocks noGrp="1"/>
          </p:cNvSpPr>
          <p:nvPr>
            <p:ph type="title"/>
          </p:nvPr>
        </p:nvSpPr>
        <p:spPr/>
        <p:txBody>
          <a:bodyPr>
            <a:normAutofit/>
          </a:bodyPr>
          <a:lstStyle/>
          <a:p>
            <a:r>
              <a:rPr lang="en-IN" sz="2400" dirty="0" smtClean="0">
                <a:solidFill>
                  <a:srgbClr val="0070C0"/>
                </a:solidFill>
              </a:rPr>
              <a:t>Aspergillosis</a:t>
            </a:r>
            <a:endParaRPr lang="en-IN" sz="2400" dirty="0">
              <a:solidFill>
                <a:srgbClr val="0070C0"/>
              </a:solidFill>
            </a:endParaRPr>
          </a:p>
        </p:txBody>
      </p:sp>
    </p:spTree>
    <p:extLst>
      <p:ext uri="{BB962C8B-B14F-4D97-AF65-F5344CB8AC3E}">
        <p14:creationId xmlns:p14="http://schemas.microsoft.com/office/powerpoint/2010/main" val="3522467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r>
              <a:rPr lang="en-US" sz="2400" dirty="0"/>
              <a:t>I</a:t>
            </a:r>
            <a:r>
              <a:rPr lang="en-US" sz="2400" dirty="0" smtClean="0"/>
              <a:t>t </a:t>
            </a:r>
            <a:r>
              <a:rPr lang="en-US" sz="2400" dirty="0"/>
              <a:t>may manifest in </a:t>
            </a:r>
            <a:r>
              <a:rPr lang="en-US" sz="2400" dirty="0" smtClean="0"/>
              <a:t>the form </a:t>
            </a:r>
            <a:r>
              <a:rPr lang="en-US" sz="2400" dirty="0"/>
              <a:t>of primary, secondary, tertiary or congenital syphilis.</a:t>
            </a:r>
          </a:p>
          <a:p>
            <a:endParaRPr lang="en-US" sz="2400" i="1" dirty="0" smtClean="0"/>
          </a:p>
          <a:p>
            <a:endParaRPr lang="en-US" sz="2400" i="1" dirty="0"/>
          </a:p>
          <a:p>
            <a:r>
              <a:rPr lang="en-US" sz="2800" i="1" dirty="0" smtClean="0">
                <a:solidFill>
                  <a:srgbClr val="FFFF00"/>
                </a:solidFill>
              </a:rPr>
              <a:t>Acute </a:t>
            </a:r>
            <a:r>
              <a:rPr lang="en-US" sz="2800" i="1" dirty="0">
                <a:solidFill>
                  <a:srgbClr val="FFFF00"/>
                </a:solidFill>
              </a:rPr>
              <a:t>primary nasal </a:t>
            </a:r>
            <a:r>
              <a:rPr lang="en-US" sz="2800" i="1" dirty="0" smtClean="0">
                <a:solidFill>
                  <a:srgbClr val="FFFF00"/>
                </a:solidFill>
              </a:rPr>
              <a:t>syphilis</a:t>
            </a:r>
          </a:p>
          <a:p>
            <a:endParaRPr lang="en-US" sz="2400" i="1" dirty="0" smtClean="0"/>
          </a:p>
          <a:p>
            <a:r>
              <a:rPr lang="en-US" sz="2400" dirty="0" smtClean="0"/>
              <a:t>It </a:t>
            </a:r>
            <a:r>
              <a:rPr lang="en-US" sz="2400" dirty="0"/>
              <a:t>involves the vestibule of </a:t>
            </a:r>
            <a:r>
              <a:rPr lang="en-US" sz="2400" dirty="0" smtClean="0"/>
              <a:t>nose showing </a:t>
            </a:r>
            <a:r>
              <a:rPr lang="en-US" sz="2400" dirty="0"/>
              <a:t>hard painless nodule 3 to 4 weeks after the </a:t>
            </a:r>
            <a:r>
              <a:rPr lang="en-US" sz="2400" dirty="0" smtClean="0"/>
              <a:t>contact and </a:t>
            </a:r>
            <a:r>
              <a:rPr lang="en-US" sz="2400" dirty="0"/>
              <a:t>may disappear spontaneously in 8 to 10 weeks. </a:t>
            </a:r>
            <a:r>
              <a:rPr lang="en-US" sz="2400" dirty="0" smtClean="0"/>
              <a:t>Venereal diseases </a:t>
            </a:r>
            <a:r>
              <a:rPr lang="en-US" sz="2400" dirty="0"/>
              <a:t>research laboratory (VDRL) tests may confirm </a:t>
            </a:r>
            <a:r>
              <a:rPr lang="en-US" sz="2400" dirty="0" smtClean="0"/>
              <a:t>the </a:t>
            </a:r>
            <a:r>
              <a:rPr lang="en-IN" sz="2400" dirty="0" smtClean="0"/>
              <a:t>diagnosis</a:t>
            </a:r>
            <a:r>
              <a:rPr lang="en-IN" sz="2400" dirty="0"/>
              <a:t>.</a:t>
            </a:r>
          </a:p>
        </p:txBody>
      </p:sp>
      <p:sp>
        <p:nvSpPr>
          <p:cNvPr id="3" name="Title 2"/>
          <p:cNvSpPr>
            <a:spLocks noGrp="1"/>
          </p:cNvSpPr>
          <p:nvPr>
            <p:ph type="title"/>
          </p:nvPr>
        </p:nvSpPr>
        <p:spPr/>
        <p:txBody>
          <a:bodyPr>
            <a:normAutofit/>
          </a:bodyPr>
          <a:lstStyle/>
          <a:p>
            <a:r>
              <a:rPr lang="en-IN" sz="2400" dirty="0">
                <a:solidFill>
                  <a:srgbClr val="0070C0"/>
                </a:solidFill>
              </a:rPr>
              <a:t>Nasal </a:t>
            </a:r>
            <a:r>
              <a:rPr lang="en-IN" sz="2400" dirty="0" smtClean="0">
                <a:solidFill>
                  <a:srgbClr val="0070C0"/>
                </a:solidFill>
              </a:rPr>
              <a:t>Syphilis</a:t>
            </a:r>
            <a:endParaRPr lang="en-IN" sz="2400" dirty="0">
              <a:solidFill>
                <a:srgbClr val="0070C0"/>
              </a:solidFill>
            </a:endParaRPr>
          </a:p>
        </p:txBody>
      </p:sp>
    </p:spTree>
    <p:extLst>
      <p:ext uri="{BB962C8B-B14F-4D97-AF65-F5344CB8AC3E}">
        <p14:creationId xmlns:p14="http://schemas.microsoft.com/office/powerpoint/2010/main" val="36144898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IN" sz="2400" dirty="0" smtClean="0"/>
              <a:t>Sarcoidosis </a:t>
            </a:r>
            <a:r>
              <a:rPr lang="en-IN" sz="2400" dirty="0"/>
              <a:t>is a granulomatous disorder resembling </a:t>
            </a:r>
            <a:r>
              <a:rPr lang="en-IN" sz="2400" dirty="0" smtClean="0"/>
              <a:t>tuberculosis </a:t>
            </a:r>
            <a:r>
              <a:rPr lang="en-US" sz="2400" dirty="0" smtClean="0"/>
              <a:t>but </a:t>
            </a:r>
            <a:r>
              <a:rPr lang="en-US" sz="2400" dirty="0"/>
              <a:t>without caseation of the tubercles. The </a:t>
            </a:r>
            <a:r>
              <a:rPr lang="en-US" sz="2400" dirty="0" smtClean="0"/>
              <a:t>patient presents </a:t>
            </a:r>
            <a:r>
              <a:rPr lang="en-US" sz="2400" dirty="0"/>
              <a:t>with nasal obstruction, nasal bleeding and </a:t>
            </a:r>
            <a:r>
              <a:rPr lang="en-US" sz="2400" dirty="0" smtClean="0"/>
              <a:t>nasal discharge with lymphadenopathy</a:t>
            </a:r>
            <a:r>
              <a:rPr lang="en-US" sz="2400" dirty="0"/>
              <a:t>. Kveim test and biopsy </a:t>
            </a:r>
            <a:r>
              <a:rPr lang="en-US" sz="2400" dirty="0" smtClean="0"/>
              <a:t>are </a:t>
            </a:r>
            <a:r>
              <a:rPr lang="en-IN" sz="2400" dirty="0" smtClean="0"/>
              <a:t>diagnostic</a:t>
            </a:r>
            <a:r>
              <a:rPr lang="en-IN" sz="2400" dirty="0"/>
              <a:t>.</a:t>
            </a:r>
          </a:p>
          <a:p>
            <a:endParaRPr lang="en-IN" sz="2400" i="1" dirty="0" smtClean="0"/>
          </a:p>
          <a:p>
            <a:r>
              <a:rPr lang="en-IN" sz="2800" i="1" dirty="0" smtClean="0">
                <a:solidFill>
                  <a:srgbClr val="FFFF00"/>
                </a:solidFill>
              </a:rPr>
              <a:t>Treatment</a:t>
            </a:r>
          </a:p>
          <a:p>
            <a:endParaRPr lang="en-IN" sz="2800" i="1" dirty="0">
              <a:solidFill>
                <a:srgbClr val="FFFF00"/>
              </a:solidFill>
            </a:endParaRPr>
          </a:p>
          <a:p>
            <a:r>
              <a:rPr lang="en-US" sz="2400" dirty="0"/>
              <a:t>It is with steroids, vitamin D and ultraviolet (UV) rays.</a:t>
            </a:r>
            <a:endParaRPr lang="en-IN" sz="2400" dirty="0"/>
          </a:p>
        </p:txBody>
      </p:sp>
      <p:sp>
        <p:nvSpPr>
          <p:cNvPr id="3" name="Title 2"/>
          <p:cNvSpPr>
            <a:spLocks noGrp="1"/>
          </p:cNvSpPr>
          <p:nvPr>
            <p:ph type="title"/>
          </p:nvPr>
        </p:nvSpPr>
        <p:spPr/>
        <p:txBody>
          <a:bodyPr>
            <a:normAutofit/>
          </a:bodyPr>
          <a:lstStyle/>
          <a:p>
            <a:r>
              <a:rPr lang="en-IN" sz="2400" dirty="0" smtClean="0">
                <a:solidFill>
                  <a:srgbClr val="0070C0"/>
                </a:solidFill>
              </a:rPr>
              <a:t>Sarcoidosis</a:t>
            </a:r>
            <a:endParaRPr lang="en-IN" sz="2400" dirty="0">
              <a:solidFill>
                <a:srgbClr val="0070C0"/>
              </a:solidFill>
            </a:endParaRPr>
          </a:p>
        </p:txBody>
      </p:sp>
    </p:spTree>
    <p:extLst>
      <p:ext uri="{BB962C8B-B14F-4D97-AF65-F5344CB8AC3E}">
        <p14:creationId xmlns:p14="http://schemas.microsoft.com/office/powerpoint/2010/main" val="29696438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Autofit/>
          </a:bodyPr>
          <a:lstStyle/>
          <a:p>
            <a:r>
              <a:rPr lang="en-US" sz="2400" dirty="0" smtClean="0"/>
              <a:t>Wegener’s </a:t>
            </a:r>
            <a:r>
              <a:rPr lang="en-US" sz="2400" dirty="0"/>
              <a:t>granuloma is a systemic condition of </a:t>
            </a:r>
            <a:r>
              <a:rPr lang="en-US" sz="2400" dirty="0" smtClean="0"/>
              <a:t>unknown etiology</a:t>
            </a:r>
            <a:r>
              <a:rPr lang="en-US" sz="2400" dirty="0"/>
              <a:t>, which differs from Stewart’s type by </a:t>
            </a:r>
            <a:r>
              <a:rPr lang="en-US" sz="2400" dirty="0" smtClean="0"/>
              <a:t>involvement of </a:t>
            </a:r>
            <a:r>
              <a:rPr lang="en-US" sz="2400" dirty="0"/>
              <a:t>upper respiratory tract, lungs and kidneys; and in </a:t>
            </a:r>
            <a:r>
              <a:rPr lang="en-US" sz="2400" dirty="0" smtClean="0"/>
              <a:t>this, destruction </a:t>
            </a:r>
            <a:r>
              <a:rPr lang="en-US" sz="2400" dirty="0"/>
              <a:t>of tissues is not so extensive with less tendency </a:t>
            </a:r>
            <a:r>
              <a:rPr lang="en-US" sz="2400" dirty="0" smtClean="0"/>
              <a:t>of </a:t>
            </a:r>
            <a:r>
              <a:rPr lang="en-IN" sz="2400" dirty="0" smtClean="0"/>
              <a:t>cartilage </a:t>
            </a:r>
            <a:r>
              <a:rPr lang="en-IN" sz="2400" dirty="0"/>
              <a:t>and bone involvement</a:t>
            </a:r>
            <a:r>
              <a:rPr lang="en-IN" sz="2400" dirty="0" smtClean="0"/>
              <a:t>.</a:t>
            </a:r>
          </a:p>
          <a:p>
            <a:endParaRPr lang="en-IN" sz="2400" dirty="0"/>
          </a:p>
          <a:p>
            <a:r>
              <a:rPr lang="en-IN" sz="2800" i="1" dirty="0" smtClean="0">
                <a:solidFill>
                  <a:srgbClr val="FFFF00"/>
                </a:solidFill>
              </a:rPr>
              <a:t>Histopathology</a:t>
            </a:r>
          </a:p>
          <a:p>
            <a:endParaRPr lang="en-IN" sz="2800" i="1" dirty="0">
              <a:solidFill>
                <a:srgbClr val="FFFF00"/>
              </a:solidFill>
            </a:endParaRPr>
          </a:p>
          <a:p>
            <a:r>
              <a:rPr lang="en-US" sz="2400" dirty="0"/>
              <a:t>Multinucleated giant cells closely applied to blood </a:t>
            </a:r>
            <a:r>
              <a:rPr lang="en-US" sz="2400" dirty="0" smtClean="0"/>
              <a:t>vessels without </a:t>
            </a:r>
            <a:r>
              <a:rPr lang="en-US" sz="2400" dirty="0"/>
              <a:t>breakdown of elastic tissue of artery wall unlike </a:t>
            </a:r>
            <a:r>
              <a:rPr lang="en-US" sz="2400" dirty="0" smtClean="0"/>
              <a:t>giant </a:t>
            </a:r>
            <a:r>
              <a:rPr lang="en-IN" sz="2400" dirty="0" smtClean="0"/>
              <a:t>cell </a:t>
            </a:r>
            <a:r>
              <a:rPr lang="en-IN" sz="2400" dirty="0"/>
              <a:t>arteritis</a:t>
            </a:r>
          </a:p>
        </p:txBody>
      </p:sp>
      <p:sp>
        <p:nvSpPr>
          <p:cNvPr id="3" name="Title 2"/>
          <p:cNvSpPr>
            <a:spLocks noGrp="1"/>
          </p:cNvSpPr>
          <p:nvPr>
            <p:ph type="title"/>
          </p:nvPr>
        </p:nvSpPr>
        <p:spPr>
          <a:xfrm>
            <a:off x="2057400" y="975360"/>
            <a:ext cx="4876800" cy="701040"/>
          </a:xfrm>
        </p:spPr>
        <p:txBody>
          <a:bodyPr>
            <a:noAutofit/>
          </a:bodyPr>
          <a:lstStyle/>
          <a:p>
            <a:r>
              <a:rPr lang="en-IN" sz="2400" dirty="0">
                <a:solidFill>
                  <a:srgbClr val="0070C0"/>
                </a:solidFill>
              </a:rPr>
              <a:t>Wegener’s </a:t>
            </a:r>
            <a:r>
              <a:rPr lang="en-IN" sz="2400" dirty="0" smtClean="0">
                <a:solidFill>
                  <a:srgbClr val="0070C0"/>
                </a:solidFill>
              </a:rPr>
              <a:t>Granuloma</a:t>
            </a:r>
            <a:endParaRPr lang="en-IN" sz="2400" dirty="0">
              <a:solidFill>
                <a:srgbClr val="0070C0"/>
              </a:solidFill>
            </a:endParaRPr>
          </a:p>
        </p:txBody>
      </p:sp>
    </p:spTree>
    <p:extLst>
      <p:ext uri="{BB962C8B-B14F-4D97-AF65-F5344CB8AC3E}">
        <p14:creationId xmlns:p14="http://schemas.microsoft.com/office/powerpoint/2010/main" val="13980288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1524000"/>
            <a:ext cx="8229600" cy="4075176"/>
          </a:xfrm>
        </p:spPr>
        <p:txBody>
          <a:bodyPr>
            <a:noAutofit/>
          </a:bodyPr>
          <a:lstStyle/>
          <a:p>
            <a:r>
              <a:rPr lang="en-IN" sz="2800" i="1" dirty="0">
                <a:solidFill>
                  <a:srgbClr val="FFFF00"/>
                </a:solidFill>
              </a:rPr>
              <a:t>Clinical Features</a:t>
            </a:r>
          </a:p>
          <a:p>
            <a:r>
              <a:rPr lang="en-US" sz="2400" dirty="0"/>
              <a:t>Blood-stained discharge, crusting and granulations, </a:t>
            </a:r>
            <a:r>
              <a:rPr lang="en-US" sz="2400" dirty="0" smtClean="0"/>
              <a:t>cough with </a:t>
            </a:r>
            <a:r>
              <a:rPr lang="en-US" sz="2400" dirty="0"/>
              <a:t>hemoptysis, hematoma, saddle nose and perforation </a:t>
            </a:r>
            <a:r>
              <a:rPr lang="en-US" sz="2400" dirty="0" smtClean="0"/>
              <a:t>of nasal </a:t>
            </a:r>
            <a:r>
              <a:rPr lang="en-US" sz="2400" dirty="0"/>
              <a:t>septum may be seen along with fatigue, night </a:t>
            </a:r>
            <a:r>
              <a:rPr lang="en-US" sz="2400" dirty="0" smtClean="0"/>
              <a:t>sweats </a:t>
            </a:r>
            <a:r>
              <a:rPr lang="en-IN" sz="2400" dirty="0" smtClean="0"/>
              <a:t>and </a:t>
            </a:r>
            <a:r>
              <a:rPr lang="en-IN" sz="2400" dirty="0"/>
              <a:t>anemia.</a:t>
            </a:r>
          </a:p>
          <a:p>
            <a:endParaRPr lang="en-IN" sz="2400" i="1" dirty="0" smtClean="0"/>
          </a:p>
          <a:p>
            <a:r>
              <a:rPr lang="en-IN" sz="2800" i="1" dirty="0" smtClean="0">
                <a:solidFill>
                  <a:srgbClr val="FFFF00"/>
                </a:solidFill>
              </a:rPr>
              <a:t>Investigations</a:t>
            </a:r>
            <a:endParaRPr lang="en-IN" sz="2800" i="1" dirty="0">
              <a:solidFill>
                <a:srgbClr val="FFFF00"/>
              </a:solidFill>
            </a:endParaRPr>
          </a:p>
          <a:p>
            <a:r>
              <a:rPr lang="en-US" sz="2400" dirty="0"/>
              <a:t>• Erythrocyte sedimentation rate (ESR) is raised, </a:t>
            </a:r>
            <a:r>
              <a:rPr lang="en-US" sz="2400" dirty="0" smtClean="0"/>
              <a:t>eosinophilia </a:t>
            </a:r>
            <a:r>
              <a:rPr lang="en-IN" sz="2400" dirty="0" smtClean="0"/>
              <a:t>may </a:t>
            </a:r>
            <a:r>
              <a:rPr lang="en-IN" sz="2400" dirty="0"/>
              <a:t>be present</a:t>
            </a:r>
          </a:p>
          <a:p>
            <a:r>
              <a:rPr lang="en-US" sz="2400" dirty="0"/>
              <a:t>• Blood urea and serum creatinine show increased levels</a:t>
            </a:r>
          </a:p>
          <a:p>
            <a:r>
              <a:rPr lang="en-US" sz="2400" dirty="0"/>
              <a:t>• Urine examination shows red cells, casts, albumin</a:t>
            </a:r>
          </a:p>
          <a:p>
            <a:r>
              <a:rPr lang="en-US" sz="2400" dirty="0"/>
              <a:t>• X-ray chest may show single or multiple cavities</a:t>
            </a:r>
          </a:p>
          <a:p>
            <a:r>
              <a:rPr lang="en-IN" sz="2400" dirty="0"/>
              <a:t>• Biopsy is diagnostic.</a:t>
            </a:r>
          </a:p>
        </p:txBody>
      </p:sp>
    </p:spTree>
    <p:extLst>
      <p:ext uri="{BB962C8B-B14F-4D97-AF65-F5344CB8AC3E}">
        <p14:creationId xmlns:p14="http://schemas.microsoft.com/office/powerpoint/2010/main" val="1342863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457200" y="2445980"/>
            <a:ext cx="4022725" cy="3155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4664075" y="2445980"/>
            <a:ext cx="4022725" cy="3155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87736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IN" sz="2800" i="1" dirty="0" smtClean="0">
                <a:solidFill>
                  <a:srgbClr val="FFFF00"/>
                </a:solidFill>
              </a:rPr>
              <a:t>Treatment</a:t>
            </a:r>
          </a:p>
          <a:p>
            <a:endParaRPr lang="en-IN" sz="2800" i="1" dirty="0">
              <a:solidFill>
                <a:srgbClr val="FFFF00"/>
              </a:solidFill>
            </a:endParaRPr>
          </a:p>
          <a:p>
            <a:r>
              <a:rPr lang="en-US" sz="2400" dirty="0"/>
              <a:t>i. Corticosteroids in high doses, they are very effective </a:t>
            </a:r>
            <a:r>
              <a:rPr lang="en-US" sz="2400" dirty="0" smtClean="0"/>
              <a:t>till healing </a:t>
            </a:r>
            <a:r>
              <a:rPr lang="en-US" sz="2400" dirty="0"/>
              <a:t>occurs. 60 mg daily for 8 to 12 weeks.</a:t>
            </a:r>
          </a:p>
          <a:p>
            <a:r>
              <a:rPr lang="en-US" sz="2400" dirty="0"/>
              <a:t>ii. Cytotoxic drugs such as cyclophosphamide and azathioprine</a:t>
            </a:r>
          </a:p>
          <a:p>
            <a:r>
              <a:rPr lang="en-US" sz="2400" dirty="0"/>
              <a:t>have been used with variable success</a:t>
            </a:r>
            <a:endParaRPr lang="en-IN" sz="2400" dirty="0"/>
          </a:p>
        </p:txBody>
      </p:sp>
    </p:spTree>
    <p:extLst>
      <p:ext uri="{BB962C8B-B14F-4D97-AF65-F5344CB8AC3E}">
        <p14:creationId xmlns:p14="http://schemas.microsoft.com/office/powerpoint/2010/main" val="329048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Autofit/>
          </a:bodyPr>
          <a:lstStyle/>
          <a:p>
            <a:r>
              <a:rPr lang="en-US" sz="2400" dirty="0" smtClean="0"/>
              <a:t>Earlier </a:t>
            </a:r>
            <a:r>
              <a:rPr lang="en-US" sz="2400" dirty="0"/>
              <a:t>terms used to describe this lesion were </a:t>
            </a:r>
            <a:r>
              <a:rPr lang="en-US" sz="2400" i="1" dirty="0" smtClean="0"/>
              <a:t>midline </a:t>
            </a:r>
            <a:r>
              <a:rPr lang="en-IN" sz="2400" i="1" dirty="0" smtClean="0"/>
              <a:t>malignant </a:t>
            </a:r>
            <a:r>
              <a:rPr lang="en-IN" sz="2400" i="1" dirty="0"/>
              <a:t>lesion </a:t>
            </a:r>
            <a:r>
              <a:rPr lang="en-IN" sz="2400" dirty="0"/>
              <a:t>and </a:t>
            </a:r>
            <a:r>
              <a:rPr lang="en-IN" sz="2400" i="1" dirty="0"/>
              <a:t>polymorphic reticulosis.</a:t>
            </a:r>
          </a:p>
          <a:p>
            <a:endParaRPr lang="en-US" sz="2400" dirty="0" smtClean="0"/>
          </a:p>
          <a:p>
            <a:r>
              <a:rPr lang="en-US" sz="2400" dirty="0" smtClean="0"/>
              <a:t>It </a:t>
            </a:r>
            <a:r>
              <a:rPr lang="en-US" sz="2400" dirty="0"/>
              <a:t>is a destructive lesion usually starting on one side </a:t>
            </a:r>
            <a:r>
              <a:rPr lang="en-US" sz="2400" dirty="0" smtClean="0"/>
              <a:t>of nose </a:t>
            </a:r>
            <a:r>
              <a:rPr lang="en-US" sz="2400" dirty="0"/>
              <a:t>involving the upper lip, oral cavity, maxilla and </a:t>
            </a:r>
            <a:r>
              <a:rPr lang="en-US" sz="2400" dirty="0" smtClean="0"/>
              <a:t>sometimes even </a:t>
            </a:r>
            <a:r>
              <a:rPr lang="en-US" sz="2400" dirty="0"/>
              <a:t>extending to orbit. Histologically </a:t>
            </a:r>
            <a:r>
              <a:rPr lang="en-US" sz="2400" dirty="0" smtClean="0"/>
              <a:t>polymorphic lymphoid </a:t>
            </a:r>
            <a:r>
              <a:rPr lang="en-US" sz="2400" dirty="0"/>
              <a:t>tissue with angiocentric and angioinvasive </a:t>
            </a:r>
            <a:r>
              <a:rPr lang="en-US" sz="2400" dirty="0" smtClean="0"/>
              <a:t>features is </a:t>
            </a:r>
            <a:r>
              <a:rPr lang="en-US" sz="2400" dirty="0"/>
              <a:t>seen. </a:t>
            </a:r>
            <a:endParaRPr lang="en-US" sz="2400" dirty="0" smtClean="0"/>
          </a:p>
          <a:p>
            <a:endParaRPr lang="en-US" sz="2400" dirty="0"/>
          </a:p>
          <a:p>
            <a:r>
              <a:rPr lang="en-US" sz="2400" dirty="0" smtClean="0"/>
              <a:t>There </a:t>
            </a:r>
            <a:r>
              <a:rPr lang="en-US" sz="2400" dirty="0"/>
              <a:t>is no vasculitis—a feature typical of </a:t>
            </a:r>
            <a:r>
              <a:rPr lang="en-US" sz="2400" dirty="0" smtClean="0"/>
              <a:t>Wegener’s </a:t>
            </a:r>
            <a:r>
              <a:rPr lang="en-IN" sz="2400" dirty="0" smtClean="0"/>
              <a:t>granulomatosis</a:t>
            </a:r>
            <a:r>
              <a:rPr lang="en-IN" sz="2400" dirty="0"/>
              <a:t>. </a:t>
            </a:r>
          </a:p>
        </p:txBody>
      </p:sp>
      <p:sp>
        <p:nvSpPr>
          <p:cNvPr id="3" name="Title 2"/>
          <p:cNvSpPr>
            <a:spLocks noGrp="1"/>
          </p:cNvSpPr>
          <p:nvPr>
            <p:ph type="title"/>
          </p:nvPr>
        </p:nvSpPr>
        <p:spPr/>
        <p:txBody>
          <a:bodyPr>
            <a:normAutofit/>
          </a:bodyPr>
          <a:lstStyle/>
          <a:p>
            <a:r>
              <a:rPr lang="en-IN" sz="2400" dirty="0">
                <a:solidFill>
                  <a:srgbClr val="0070C0"/>
                </a:solidFill>
              </a:rPr>
              <a:t>T-CELL </a:t>
            </a:r>
            <a:r>
              <a:rPr lang="en-IN" sz="2400" dirty="0" smtClean="0">
                <a:solidFill>
                  <a:srgbClr val="0070C0"/>
                </a:solidFill>
              </a:rPr>
              <a:t>LYMPHOMA</a:t>
            </a:r>
            <a:endParaRPr lang="en-IN" sz="2400" dirty="0">
              <a:solidFill>
                <a:srgbClr val="0070C0"/>
              </a:solidFill>
            </a:endParaRPr>
          </a:p>
        </p:txBody>
      </p:sp>
    </p:spTree>
    <p:extLst>
      <p:ext uri="{BB962C8B-B14F-4D97-AF65-F5344CB8AC3E}">
        <p14:creationId xmlns:p14="http://schemas.microsoft.com/office/powerpoint/2010/main" val="25638539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IN" sz="2400" dirty="0"/>
              <a:t>Unlike Wegener’s granulomatosis, </a:t>
            </a:r>
            <a:r>
              <a:rPr lang="en-US" sz="2400" dirty="0"/>
              <a:t>it is rapidly destructive and usually devoid of systemic involvement; there is absence of involvement of lung and kidneys. </a:t>
            </a:r>
            <a:endParaRPr lang="en-US" sz="2400" dirty="0" smtClean="0"/>
          </a:p>
          <a:p>
            <a:endParaRPr lang="en-US" sz="2400" dirty="0"/>
          </a:p>
          <a:p>
            <a:r>
              <a:rPr lang="en-US" sz="2400" dirty="0" smtClean="0"/>
              <a:t>Immunohistochemical </a:t>
            </a:r>
            <a:r>
              <a:rPr lang="en-US" sz="2400" dirty="0"/>
              <a:t>studies of biopsy material are necessary to establish diagnosis of T-cell lymphoma. </a:t>
            </a:r>
            <a:endParaRPr lang="en-US" sz="2400" dirty="0" smtClean="0"/>
          </a:p>
          <a:p>
            <a:endParaRPr lang="en-US" sz="2400" dirty="0"/>
          </a:p>
          <a:p>
            <a:r>
              <a:rPr lang="en-US" sz="2400" dirty="0" smtClean="0"/>
              <a:t>Localized </a:t>
            </a:r>
            <a:r>
              <a:rPr lang="en-US" sz="2400" dirty="0"/>
              <a:t>T-cell lymphoma is treated by radiation while a </a:t>
            </a:r>
            <a:r>
              <a:rPr lang="en-IN" sz="2400" dirty="0"/>
              <a:t>disseminated disease requires chemotherapy</a:t>
            </a:r>
          </a:p>
          <a:p>
            <a:endParaRPr lang="en-IN" sz="2400" dirty="0"/>
          </a:p>
        </p:txBody>
      </p:sp>
    </p:spTree>
    <p:extLst>
      <p:ext uri="{BB962C8B-B14F-4D97-AF65-F5344CB8AC3E}">
        <p14:creationId xmlns:p14="http://schemas.microsoft.com/office/powerpoint/2010/main" val="22861214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914401" y="2020888"/>
            <a:ext cx="3505200" cy="4005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4953000" y="2020888"/>
            <a:ext cx="3810000" cy="4005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13664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90800" y="2514600"/>
            <a:ext cx="4013200" cy="802640"/>
          </a:xfrm>
        </p:spPr>
        <p:txBody>
          <a:bodyPr>
            <a:noAutofit/>
          </a:bodyPr>
          <a:lstStyle/>
          <a:p>
            <a:r>
              <a:rPr lang="en-IN" sz="4800" dirty="0" smtClean="0">
                <a:solidFill>
                  <a:srgbClr val="FF0000"/>
                </a:solidFill>
              </a:rPr>
              <a:t>Thank YOU</a:t>
            </a:r>
            <a:endParaRPr lang="en-IN" sz="4800" dirty="0">
              <a:solidFill>
                <a:srgbClr val="FF0000"/>
              </a:solidFill>
            </a:endParaRPr>
          </a:p>
        </p:txBody>
      </p:sp>
    </p:spTree>
    <p:extLst>
      <p:ext uri="{BB962C8B-B14F-4D97-AF65-F5344CB8AC3E}">
        <p14:creationId xmlns:p14="http://schemas.microsoft.com/office/powerpoint/2010/main" val="4162941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800" i="1" dirty="0">
                <a:solidFill>
                  <a:srgbClr val="FFFF00"/>
                </a:solidFill>
              </a:rPr>
              <a:t>Secondary syphilis of </a:t>
            </a:r>
            <a:r>
              <a:rPr lang="en-US" sz="2800" i="1" dirty="0" smtClean="0">
                <a:solidFill>
                  <a:srgbClr val="FFFF00"/>
                </a:solidFill>
              </a:rPr>
              <a:t>nose</a:t>
            </a:r>
          </a:p>
          <a:p>
            <a:endParaRPr lang="en-US" sz="2400" i="1" dirty="0"/>
          </a:p>
          <a:p>
            <a:r>
              <a:rPr lang="en-US" sz="2400" dirty="0" smtClean="0"/>
              <a:t>It </a:t>
            </a:r>
            <a:r>
              <a:rPr lang="en-US" sz="2400" dirty="0"/>
              <a:t>appears 8 to 10 weeks </a:t>
            </a:r>
            <a:r>
              <a:rPr lang="en-US" sz="2400" dirty="0" smtClean="0"/>
              <a:t>after inoculation </a:t>
            </a:r>
            <a:r>
              <a:rPr lang="en-US" sz="2400" dirty="0"/>
              <a:t>and may manifest in the form of simple </a:t>
            </a:r>
            <a:r>
              <a:rPr lang="en-US" sz="2400" dirty="0" smtClean="0"/>
              <a:t>rhinitis along </a:t>
            </a:r>
            <a:r>
              <a:rPr lang="en-US" sz="2400" dirty="0"/>
              <a:t>with crusting and fissuring of nasal vestibule and </a:t>
            </a:r>
            <a:r>
              <a:rPr lang="en-US" sz="2400" dirty="0" smtClean="0"/>
              <a:t>is suspected </a:t>
            </a:r>
            <a:r>
              <a:rPr lang="en-US" sz="2400" dirty="0"/>
              <a:t>when mucous patches appear in pharynx </a:t>
            </a:r>
            <a:r>
              <a:rPr lang="en-US" sz="2400" dirty="0" smtClean="0"/>
              <a:t>along with </a:t>
            </a:r>
            <a:r>
              <a:rPr lang="en-US" sz="2400" dirty="0"/>
              <a:t>lymph nodes. Wassermann’s reaction becomes positive.</a:t>
            </a:r>
          </a:p>
          <a:p>
            <a:endParaRPr lang="en-US" sz="2400" i="1" dirty="0" smtClean="0"/>
          </a:p>
        </p:txBody>
      </p:sp>
    </p:spTree>
    <p:extLst>
      <p:ext uri="{BB962C8B-B14F-4D97-AF65-F5344CB8AC3E}">
        <p14:creationId xmlns:p14="http://schemas.microsoft.com/office/powerpoint/2010/main" val="3449457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1828800"/>
            <a:ext cx="8229600" cy="4075176"/>
          </a:xfrm>
        </p:spPr>
        <p:txBody>
          <a:bodyPr>
            <a:normAutofit/>
          </a:bodyPr>
          <a:lstStyle/>
          <a:p>
            <a:endParaRPr lang="en-US" sz="2400" i="1" dirty="0"/>
          </a:p>
          <a:p>
            <a:r>
              <a:rPr lang="en-US" sz="2800" i="1" dirty="0">
                <a:solidFill>
                  <a:srgbClr val="FFFF00"/>
                </a:solidFill>
              </a:rPr>
              <a:t>Tertiary </a:t>
            </a:r>
            <a:r>
              <a:rPr lang="en-US" sz="2800" i="1" dirty="0" smtClean="0">
                <a:solidFill>
                  <a:srgbClr val="FFFF00"/>
                </a:solidFill>
              </a:rPr>
              <a:t>syphilis</a:t>
            </a:r>
          </a:p>
          <a:p>
            <a:endParaRPr lang="en-US" sz="2400" i="1" dirty="0"/>
          </a:p>
          <a:p>
            <a:r>
              <a:rPr lang="en-US" sz="2400" dirty="0" smtClean="0"/>
              <a:t>It </a:t>
            </a:r>
            <a:r>
              <a:rPr lang="en-US" sz="2400" dirty="0"/>
              <a:t>is commonly seen in the nose and lesion found is gumma of the nose invading mucous </a:t>
            </a:r>
            <a:r>
              <a:rPr lang="en-US" sz="2400" dirty="0" smtClean="0"/>
              <a:t>membrane</a:t>
            </a:r>
            <a:r>
              <a:rPr lang="en-IN" sz="2400" dirty="0" smtClean="0"/>
              <a:t> </a:t>
            </a:r>
            <a:r>
              <a:rPr lang="en-US" sz="2400" dirty="0" smtClean="0"/>
              <a:t>periosteum </a:t>
            </a:r>
            <a:r>
              <a:rPr lang="en-US" sz="2400" dirty="0"/>
              <a:t>and bone leading to sagging of bony bridge </a:t>
            </a:r>
            <a:r>
              <a:rPr lang="en-US" sz="2400" dirty="0" smtClean="0"/>
              <a:t>of nose </a:t>
            </a:r>
            <a:r>
              <a:rPr lang="en-US" sz="2400" dirty="0"/>
              <a:t>and secondary atrophic rhinitis follows. Tenderness </a:t>
            </a:r>
            <a:r>
              <a:rPr lang="en-US" sz="2400" dirty="0" smtClean="0"/>
              <a:t>of bridge </a:t>
            </a:r>
            <a:r>
              <a:rPr lang="en-US" sz="2400" dirty="0"/>
              <a:t>of nose is quite characteristic. Bony septum may </a:t>
            </a:r>
            <a:r>
              <a:rPr lang="en-US" sz="2400" dirty="0" smtClean="0"/>
              <a:t>show </a:t>
            </a:r>
            <a:r>
              <a:rPr lang="en-IN" sz="2400" dirty="0" smtClean="0"/>
              <a:t>perforation</a:t>
            </a:r>
            <a:r>
              <a:rPr lang="en-IN" sz="2400" dirty="0"/>
              <a:t>.</a:t>
            </a:r>
          </a:p>
        </p:txBody>
      </p:sp>
    </p:spTree>
    <p:extLst>
      <p:ext uri="{BB962C8B-B14F-4D97-AF65-F5344CB8AC3E}">
        <p14:creationId xmlns:p14="http://schemas.microsoft.com/office/powerpoint/2010/main" val="916818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800" i="1" dirty="0">
                <a:solidFill>
                  <a:srgbClr val="FFFF00"/>
                </a:solidFill>
              </a:rPr>
              <a:t>Congenital </a:t>
            </a:r>
            <a:r>
              <a:rPr lang="en-US" sz="2800" i="1" dirty="0" smtClean="0">
                <a:solidFill>
                  <a:srgbClr val="FFFF00"/>
                </a:solidFill>
              </a:rPr>
              <a:t>syphilis</a:t>
            </a:r>
          </a:p>
          <a:p>
            <a:endParaRPr lang="en-US" sz="2400" i="1" dirty="0"/>
          </a:p>
          <a:p>
            <a:r>
              <a:rPr lang="en-US" sz="2400" dirty="0" smtClean="0"/>
              <a:t>In </a:t>
            </a:r>
            <a:r>
              <a:rPr lang="en-US" sz="2400" dirty="0"/>
              <a:t>infants, snuffles is the most </a:t>
            </a:r>
            <a:r>
              <a:rPr lang="en-US" sz="2400" dirty="0" smtClean="0"/>
              <a:t>common lesion </a:t>
            </a:r>
            <a:r>
              <a:rPr lang="en-US" sz="2400" dirty="0"/>
              <a:t>in the 3rd week of intrauterine life beginning </a:t>
            </a:r>
            <a:r>
              <a:rPr lang="en-US" sz="2400" dirty="0" smtClean="0"/>
              <a:t>with catarrhal </a:t>
            </a:r>
            <a:r>
              <a:rPr lang="en-US" sz="2400" dirty="0"/>
              <a:t>form of rhinitis and becomes purulent in a </a:t>
            </a:r>
            <a:r>
              <a:rPr lang="en-US" sz="2400" dirty="0" smtClean="0"/>
              <a:t>short time </a:t>
            </a:r>
            <a:r>
              <a:rPr lang="en-US" sz="2400" dirty="0"/>
              <a:t>with excoriation of nasal vestibule ultimately leading </a:t>
            </a:r>
            <a:r>
              <a:rPr lang="en-US" sz="2400" dirty="0" smtClean="0"/>
              <a:t>to destruction </a:t>
            </a:r>
            <a:r>
              <a:rPr lang="en-US" sz="2400" dirty="0"/>
              <a:t>of mucous membrane, periosteum and bone.</a:t>
            </a:r>
            <a:endParaRPr lang="en-IN" sz="2400" dirty="0"/>
          </a:p>
        </p:txBody>
      </p:sp>
    </p:spTree>
    <p:extLst>
      <p:ext uri="{BB962C8B-B14F-4D97-AF65-F5344CB8AC3E}">
        <p14:creationId xmlns:p14="http://schemas.microsoft.com/office/powerpoint/2010/main" val="3926671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IN" sz="2800" i="1" dirty="0" smtClean="0">
                <a:solidFill>
                  <a:srgbClr val="FFFF00"/>
                </a:solidFill>
              </a:rPr>
              <a:t>Treatment</a:t>
            </a:r>
          </a:p>
          <a:p>
            <a:endParaRPr lang="en-IN" sz="2400" i="1" dirty="0"/>
          </a:p>
          <a:p>
            <a:r>
              <a:rPr lang="en-IN" sz="2400" dirty="0"/>
              <a:t>• Antisyphilitic treatment, benzathine penicillin—2.4 </a:t>
            </a:r>
            <a:r>
              <a:rPr lang="en-IN" sz="2400" dirty="0" smtClean="0"/>
              <a:t>mega </a:t>
            </a:r>
            <a:r>
              <a:rPr lang="en-US" sz="2400" dirty="0" smtClean="0"/>
              <a:t>units </a:t>
            </a:r>
            <a:r>
              <a:rPr lang="en-US" sz="2400" dirty="0"/>
              <a:t>IM weekly for 3 weeks</a:t>
            </a:r>
          </a:p>
          <a:p>
            <a:r>
              <a:rPr lang="en-US" sz="2400" dirty="0"/>
              <a:t>• Discharge in the nose is removed by nasal toilet or </a:t>
            </a:r>
            <a:r>
              <a:rPr lang="en-US" sz="2400" dirty="0" smtClean="0"/>
              <a:t>alkaline </a:t>
            </a:r>
            <a:r>
              <a:rPr lang="en-IN" sz="2400" dirty="0" smtClean="0"/>
              <a:t>douche</a:t>
            </a:r>
            <a:r>
              <a:rPr lang="en-IN" sz="2400" dirty="0"/>
              <a:t>.</a:t>
            </a:r>
          </a:p>
        </p:txBody>
      </p:sp>
    </p:spTree>
    <p:extLst>
      <p:ext uri="{BB962C8B-B14F-4D97-AF65-F5344CB8AC3E}">
        <p14:creationId xmlns:p14="http://schemas.microsoft.com/office/powerpoint/2010/main" val="2620192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020824"/>
            <a:ext cx="8229600" cy="4456176"/>
          </a:xfrm>
        </p:spPr>
        <p:txBody>
          <a:bodyPr>
            <a:normAutofit lnSpcReduction="10000"/>
          </a:bodyPr>
          <a:lstStyle/>
          <a:p>
            <a:r>
              <a:rPr lang="en-US" sz="2400" dirty="0"/>
              <a:t>Tuberculosis of nose may be in the form of ulcer or a </a:t>
            </a:r>
            <a:r>
              <a:rPr lang="en-US" sz="2400" dirty="0" smtClean="0"/>
              <a:t>nodule and </a:t>
            </a:r>
            <a:r>
              <a:rPr lang="en-US" sz="2400" dirty="0"/>
              <a:t>affects the cartilaginous part of septum. </a:t>
            </a:r>
            <a:r>
              <a:rPr lang="en-US" sz="2400" dirty="0" smtClean="0"/>
              <a:t>Examination shows </a:t>
            </a:r>
            <a:r>
              <a:rPr lang="en-US" sz="2400" dirty="0"/>
              <a:t>a bright red nodule or ulcer on the septum with </a:t>
            </a:r>
            <a:r>
              <a:rPr lang="en-US" sz="2400" dirty="0" smtClean="0"/>
              <a:t>rapid </a:t>
            </a:r>
            <a:r>
              <a:rPr lang="en-IN" sz="2400" dirty="0" smtClean="0"/>
              <a:t>course </a:t>
            </a:r>
            <a:r>
              <a:rPr lang="en-IN" sz="2400" dirty="0"/>
              <a:t>of destruction.</a:t>
            </a:r>
          </a:p>
          <a:p>
            <a:endParaRPr lang="en-US" sz="2400" dirty="0" smtClean="0"/>
          </a:p>
          <a:p>
            <a:r>
              <a:rPr lang="en-US" sz="2400" dirty="0" smtClean="0"/>
              <a:t>Examination </a:t>
            </a:r>
            <a:r>
              <a:rPr lang="en-US" sz="2400" dirty="0"/>
              <a:t>of discharge shows tubercle bacilli </a:t>
            </a:r>
            <a:r>
              <a:rPr lang="en-US" sz="2400" dirty="0" smtClean="0"/>
              <a:t>and biopsy </a:t>
            </a:r>
            <a:r>
              <a:rPr lang="en-US" sz="2400" dirty="0"/>
              <a:t>will show typical tubercular lesion.</a:t>
            </a:r>
          </a:p>
          <a:p>
            <a:endParaRPr lang="en-IN" sz="2400" i="1" dirty="0" smtClean="0"/>
          </a:p>
          <a:p>
            <a:r>
              <a:rPr lang="en-IN" sz="2800" i="1" dirty="0" smtClean="0">
                <a:solidFill>
                  <a:srgbClr val="FFFF00"/>
                </a:solidFill>
              </a:rPr>
              <a:t>Treatment</a:t>
            </a:r>
          </a:p>
          <a:p>
            <a:endParaRPr lang="en-IN" sz="2400" i="1" dirty="0"/>
          </a:p>
          <a:p>
            <a:r>
              <a:rPr lang="en-US" sz="2400" dirty="0"/>
              <a:t>It is routine antitubercular therapy.</a:t>
            </a:r>
            <a:endParaRPr lang="en-IN" sz="2400" dirty="0"/>
          </a:p>
        </p:txBody>
      </p:sp>
      <p:sp>
        <p:nvSpPr>
          <p:cNvPr id="3" name="Title 2"/>
          <p:cNvSpPr>
            <a:spLocks noGrp="1"/>
          </p:cNvSpPr>
          <p:nvPr>
            <p:ph type="title"/>
          </p:nvPr>
        </p:nvSpPr>
        <p:spPr/>
        <p:txBody>
          <a:bodyPr>
            <a:normAutofit/>
          </a:bodyPr>
          <a:lstStyle/>
          <a:p>
            <a:r>
              <a:rPr lang="en-IN" sz="2400" dirty="0">
                <a:solidFill>
                  <a:srgbClr val="0070C0"/>
                </a:solidFill>
              </a:rPr>
              <a:t>Tuberculosis of Nose</a:t>
            </a:r>
          </a:p>
        </p:txBody>
      </p:sp>
    </p:spTree>
    <p:extLst>
      <p:ext uri="{BB962C8B-B14F-4D97-AF65-F5344CB8AC3E}">
        <p14:creationId xmlns:p14="http://schemas.microsoft.com/office/powerpoint/2010/main" val="3851857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Autofit/>
          </a:bodyPr>
          <a:lstStyle/>
          <a:p>
            <a:r>
              <a:rPr lang="en-US" sz="2400" dirty="0"/>
              <a:t>Lupus vulgaris is a chronic form of tubercular </a:t>
            </a:r>
            <a:r>
              <a:rPr lang="en-US" sz="2400" dirty="0" smtClean="0"/>
              <a:t>infection affecting </a:t>
            </a:r>
            <a:r>
              <a:rPr lang="en-US" sz="2400" dirty="0"/>
              <a:t>skin and mucous membrane of nose. Female </a:t>
            </a:r>
            <a:r>
              <a:rPr lang="en-US" sz="2400" dirty="0" smtClean="0"/>
              <a:t>to male </a:t>
            </a:r>
            <a:r>
              <a:rPr lang="en-US" sz="2400" dirty="0"/>
              <a:t>ratio is 2 : 1. Symptoms vary from crusting, nose </a:t>
            </a:r>
            <a:r>
              <a:rPr lang="en-US" sz="2400" dirty="0" smtClean="0"/>
              <a:t>bleed and </a:t>
            </a:r>
            <a:r>
              <a:rPr lang="en-US" sz="2400" dirty="0"/>
              <a:t>ulceration with foetor followed by slow </a:t>
            </a:r>
            <a:r>
              <a:rPr lang="en-US" sz="2400" dirty="0" smtClean="0"/>
              <a:t>progressive fibrosis </a:t>
            </a:r>
            <a:r>
              <a:rPr lang="en-US" sz="2400" dirty="0"/>
              <a:t>and contraction causing disfigurement of alae nasi.</a:t>
            </a:r>
          </a:p>
          <a:p>
            <a:endParaRPr lang="en-US" sz="2400" dirty="0" smtClean="0"/>
          </a:p>
          <a:p>
            <a:r>
              <a:rPr lang="en-US" sz="2400" dirty="0" smtClean="0"/>
              <a:t>The </a:t>
            </a:r>
            <a:r>
              <a:rPr lang="en-US" sz="2400" dirty="0"/>
              <a:t>3 B’s are important in diagnosis, i.e. blanching, </a:t>
            </a:r>
            <a:r>
              <a:rPr lang="en-US" sz="2400" dirty="0" smtClean="0"/>
              <a:t>bacterial examination </a:t>
            </a:r>
            <a:r>
              <a:rPr lang="en-US" sz="2400" dirty="0"/>
              <a:t>and biopsy. Apple jelly nodules, on </a:t>
            </a:r>
            <a:r>
              <a:rPr lang="en-US" sz="2400" dirty="0" smtClean="0"/>
              <a:t>blanching, are </a:t>
            </a:r>
            <a:r>
              <a:rPr lang="en-US" sz="2400" dirty="0"/>
              <a:t>typical of lupus vulgaris.</a:t>
            </a:r>
          </a:p>
          <a:p>
            <a:endParaRPr lang="en-IN" sz="2400" i="1" dirty="0" smtClean="0"/>
          </a:p>
          <a:p>
            <a:r>
              <a:rPr lang="en-IN" sz="2800" i="1" dirty="0" smtClean="0">
                <a:solidFill>
                  <a:srgbClr val="FFFF00"/>
                </a:solidFill>
              </a:rPr>
              <a:t>Treatment</a:t>
            </a:r>
            <a:endParaRPr lang="en-IN" sz="2800" i="1" dirty="0">
              <a:solidFill>
                <a:srgbClr val="FFFF00"/>
              </a:solidFill>
            </a:endParaRPr>
          </a:p>
          <a:p>
            <a:r>
              <a:rPr lang="en-US" sz="2400" dirty="0"/>
              <a:t>It is with antitubercular drugs</a:t>
            </a:r>
            <a:endParaRPr lang="en-IN" sz="2400" dirty="0"/>
          </a:p>
        </p:txBody>
      </p:sp>
      <p:sp>
        <p:nvSpPr>
          <p:cNvPr id="3" name="Title 2"/>
          <p:cNvSpPr>
            <a:spLocks noGrp="1"/>
          </p:cNvSpPr>
          <p:nvPr>
            <p:ph type="title"/>
          </p:nvPr>
        </p:nvSpPr>
        <p:spPr/>
        <p:txBody>
          <a:bodyPr>
            <a:normAutofit/>
          </a:bodyPr>
          <a:lstStyle/>
          <a:p>
            <a:r>
              <a:rPr lang="en-IN" sz="2400" dirty="0">
                <a:solidFill>
                  <a:srgbClr val="0070C0"/>
                </a:solidFill>
              </a:rPr>
              <a:t>Lupus Vulgaris</a:t>
            </a:r>
          </a:p>
        </p:txBody>
      </p:sp>
    </p:spTree>
    <p:extLst>
      <p:ext uri="{BB962C8B-B14F-4D97-AF65-F5344CB8AC3E}">
        <p14:creationId xmlns:p14="http://schemas.microsoft.com/office/powerpoint/2010/main" val="25121130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123</TotalTime>
  <Words>1801</Words>
  <Application>Microsoft Office PowerPoint</Application>
  <PresentationFormat>On-screen Show (4:3)</PresentationFormat>
  <Paragraphs>160</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BlackTie</vt:lpstr>
      <vt:lpstr>Chronic Specific Rhinitis</vt:lpstr>
      <vt:lpstr>PowerPoint Presentation</vt:lpstr>
      <vt:lpstr>Nasal Syphilis</vt:lpstr>
      <vt:lpstr>PowerPoint Presentation</vt:lpstr>
      <vt:lpstr>PowerPoint Presentation</vt:lpstr>
      <vt:lpstr>PowerPoint Presentation</vt:lpstr>
      <vt:lpstr>PowerPoint Presentation</vt:lpstr>
      <vt:lpstr>Tuberculosis of Nose</vt:lpstr>
      <vt:lpstr>Lupus Vulgaris</vt:lpstr>
      <vt:lpstr>Leprosy of Nose</vt:lpstr>
      <vt:lpstr>Rhinoscleroma</vt:lpstr>
      <vt:lpstr>PowerPoint Presentation</vt:lpstr>
      <vt:lpstr>PowerPoint Presentation</vt:lpstr>
      <vt:lpstr>PowerPoint Presentation</vt:lpstr>
      <vt:lpstr>PowerPoint Presentation</vt:lpstr>
      <vt:lpstr>PowerPoint Presentation</vt:lpstr>
      <vt:lpstr>Rhinosporidiosis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Candidiasis</vt:lpstr>
      <vt:lpstr>Actinomycosis </vt:lpstr>
      <vt:lpstr>Mucormycosis</vt:lpstr>
      <vt:lpstr>PowerPoint Presentation</vt:lpstr>
      <vt:lpstr>Aspergillosis</vt:lpstr>
      <vt:lpstr>Sarcoidosis</vt:lpstr>
      <vt:lpstr>Wegener’s Granuloma</vt:lpstr>
      <vt:lpstr>PowerPoint Presentation</vt:lpstr>
      <vt:lpstr>PowerPoint Presentation</vt:lpstr>
      <vt:lpstr>PowerPoint Presentation</vt:lpstr>
      <vt:lpstr>T-CELL LYMPHOMA</vt:lpstr>
      <vt:lpstr>PowerPoint Presentation</vt:lpstr>
      <vt:lpstr>PowerPoint Presentation</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Chronic Specific Rhinitis</dc:title>
  <dc:creator>Thanuja</dc:creator>
  <cp:lastModifiedBy>Thanuja</cp:lastModifiedBy>
  <cp:revision>22</cp:revision>
  <dcterms:created xsi:type="dcterms:W3CDTF">2006-08-16T00:00:00Z</dcterms:created>
  <dcterms:modified xsi:type="dcterms:W3CDTF">2020-06-09T03:25:13Z</dcterms:modified>
</cp:coreProperties>
</file>